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372" r:id="rId3"/>
    <p:sldId id="373" r:id="rId4"/>
    <p:sldId id="374" r:id="rId5"/>
    <p:sldId id="258" r:id="rId6"/>
    <p:sldId id="259" r:id="rId7"/>
    <p:sldId id="260" r:id="rId8"/>
    <p:sldId id="292" r:id="rId9"/>
    <p:sldId id="339" r:id="rId10"/>
    <p:sldId id="310" r:id="rId11"/>
    <p:sldId id="302" r:id="rId12"/>
    <p:sldId id="331" r:id="rId13"/>
    <p:sldId id="261" r:id="rId14"/>
    <p:sldId id="341" r:id="rId15"/>
    <p:sldId id="312" r:id="rId16"/>
    <p:sldId id="313" r:id="rId17"/>
    <p:sldId id="371" r:id="rId18"/>
    <p:sldId id="333" r:id="rId19"/>
    <p:sldId id="338" r:id="rId20"/>
    <p:sldId id="343" r:id="rId21"/>
    <p:sldId id="345" r:id="rId22"/>
    <p:sldId id="362" r:id="rId23"/>
    <p:sldId id="334" r:id="rId24"/>
    <p:sldId id="346" r:id="rId25"/>
    <p:sldId id="274" r:id="rId26"/>
    <p:sldId id="276" r:id="rId27"/>
    <p:sldId id="265" r:id="rId28"/>
    <p:sldId id="335" r:id="rId29"/>
    <p:sldId id="357" r:id="rId30"/>
    <p:sldId id="363" r:id="rId31"/>
    <p:sldId id="304" r:id="rId32"/>
    <p:sldId id="268" r:id="rId33"/>
    <p:sldId id="364" r:id="rId34"/>
    <p:sldId id="365" r:id="rId35"/>
    <p:sldId id="366" r:id="rId36"/>
    <p:sldId id="358" r:id="rId37"/>
    <p:sldId id="277" r:id="rId38"/>
    <p:sldId id="348" r:id="rId39"/>
    <p:sldId id="305" r:id="rId40"/>
    <p:sldId id="306" r:id="rId41"/>
    <p:sldId id="309" r:id="rId42"/>
    <p:sldId id="361" r:id="rId43"/>
    <p:sldId id="257" r:id="rId44"/>
    <p:sldId id="295" r:id="rId45"/>
    <p:sldId id="271" r:id="rId46"/>
    <p:sldId id="275" r:id="rId47"/>
    <p:sldId id="278" r:id="rId48"/>
    <p:sldId id="279" r:id="rId49"/>
    <p:sldId id="351" r:id="rId50"/>
    <p:sldId id="282" r:id="rId51"/>
    <p:sldId id="283" r:id="rId52"/>
    <p:sldId id="281" r:id="rId53"/>
    <p:sldId id="284" r:id="rId54"/>
    <p:sldId id="285" r:id="rId55"/>
    <p:sldId id="286" r:id="rId56"/>
    <p:sldId id="288" r:id="rId57"/>
    <p:sldId id="287" r:id="rId58"/>
    <p:sldId id="326" r:id="rId59"/>
    <p:sldId id="321" r:id="rId60"/>
    <p:sldId id="322" r:id="rId61"/>
    <p:sldId id="323" r:id="rId62"/>
    <p:sldId id="318" r:id="rId63"/>
    <p:sldId id="319" r:id="rId64"/>
    <p:sldId id="320" r:id="rId65"/>
    <p:sldId id="330" r:id="rId66"/>
    <p:sldId id="355" r:id="rId67"/>
    <p:sldId id="356" r:id="rId68"/>
    <p:sldId id="289" r:id="rId69"/>
    <p:sldId id="325" r:id="rId70"/>
    <p:sldId id="291" r:id="rId71"/>
    <p:sldId id="294" r:id="rId72"/>
    <p:sldId id="299" r:id="rId73"/>
    <p:sldId id="375" r:id="rId74"/>
    <p:sldId id="300" r:id="rId75"/>
    <p:sldId id="301" r:id="rId76"/>
    <p:sldId id="376" r:id="rId77"/>
    <p:sldId id="311" r:id="rId78"/>
    <p:sldId id="354" r:id="rId79"/>
    <p:sldId id="315" r:id="rId80"/>
    <p:sldId id="367" r:id="rId81"/>
    <p:sldId id="369" r:id="rId82"/>
    <p:sldId id="328" r:id="rId8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EF3"/>
    <a:srgbClr val="003D62"/>
    <a:srgbClr val="B2230A"/>
    <a:srgbClr val="2C4691"/>
    <a:srgbClr val="3F5791"/>
    <a:srgbClr val="FF7C10"/>
    <a:srgbClr val="B80B1D"/>
    <a:srgbClr val="A3C7CD"/>
    <a:srgbClr val="7BA03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03" autoAdjust="0"/>
    <p:restoredTop sz="99696" autoAdjust="0"/>
  </p:normalViewPr>
  <p:slideViewPr>
    <p:cSldViewPr>
      <p:cViewPr varScale="1">
        <p:scale>
          <a:sx n="124" d="100"/>
          <a:sy n="124" d="100"/>
        </p:scale>
        <p:origin x="15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8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73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3DC0-A28B-8847-A19E-11BF647E4C7B}" type="datetimeFigureOut">
              <a:rPr lang="en-US" smtClean="0"/>
              <a:t>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8544A-820D-A045-B8AF-FDA32AF19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47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cs typeface="+mn-cs"/>
              </a:defRPr>
            </a:lvl1pPr>
          </a:lstStyle>
          <a:p>
            <a:pPr>
              <a:defRPr/>
            </a:pPr>
            <a:fld id="{6BE9D6F1-FF22-B34C-AF39-290A73259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594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2167A3-3D92-0844-A90D-884AF083536D}" type="slidenum">
              <a:rPr lang="en-US"/>
              <a:pPr>
                <a:defRPr/>
              </a:pPr>
              <a:t>0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7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0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2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(02/12/13 14:19) -----</a:t>
            </a:r>
          </a:p>
          <a:p>
            <a:r>
              <a:rPr lang="en-US"/>
              <a:t>http://sc.tamu.edu/systems/eos/Westmere-iDP.php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3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15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7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E9D6F1-FF22-B34C-AF39-290A73259115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4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</p:spPr>
        <p:txBody>
          <a:bodyPr anchor="b"/>
          <a:lstStyle>
            <a:lvl1pPr algn="l">
              <a:defRPr sz="4500" b="1"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551212"/>
            <a:ext cx="7870825" cy="12700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7E002F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0112" y="4725144"/>
            <a:ext cx="2386910" cy="1111304"/>
          </a:xfrm>
          <a:prstGeom prst="rect">
            <a:avLst/>
          </a:prstGeom>
        </p:spPr>
      </p:pic>
      <p:pic>
        <p:nvPicPr>
          <p:cNvPr id="9" name="Picture 8" descr="logo-ua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005877"/>
            <a:ext cx="264070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0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801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7325" y="1395413"/>
            <a:ext cx="1966913" cy="45704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3413" y="1395413"/>
            <a:ext cx="5751512" cy="4570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0420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1395413"/>
            <a:ext cx="7870825" cy="63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33413" y="2411413"/>
            <a:ext cx="7870825" cy="355441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8824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442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43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412776"/>
            <a:ext cx="4097089" cy="4553049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16016" y="1412776"/>
            <a:ext cx="4032448" cy="453650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86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8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7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3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681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0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144000" cy="980728"/>
          </a:xfrm>
          <a:prstGeom prst="rect">
            <a:avLst/>
          </a:prstGeom>
          <a:solidFill>
            <a:srgbClr val="DCEEF3"/>
          </a:solidFill>
          <a:ln w="9525" cap="flat" cmpd="sng" algn="ctr">
            <a:solidFill>
              <a:srgbClr val="DCEEF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197601"/>
            <a:ext cx="727280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53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98" name="Rectangle 74"/>
          <p:cNvSpPr>
            <a:spLocks noChangeArrowheads="1"/>
          </p:cNvSpPr>
          <p:nvPr/>
        </p:nvSpPr>
        <p:spPr bwMode="auto">
          <a:xfrm>
            <a:off x="9950450" y="648335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99" name="Text Box 75"/>
          <p:cNvSpPr txBox="1">
            <a:spLocks noChangeArrowheads="1"/>
          </p:cNvSpPr>
          <p:nvPr/>
        </p:nvSpPr>
        <p:spPr bwMode="auto">
          <a:xfrm>
            <a:off x="7956376" y="6360368"/>
            <a:ext cx="88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spcBef>
                <a:spcPct val="50000"/>
              </a:spcBef>
              <a:defRPr/>
            </a:pPr>
            <a:fld id="{DDBEE83C-7B02-7847-902D-965C1DB6D019}" type="slidenum">
              <a:rPr lang="en-US" sz="1600" baseline="0">
                <a:solidFill>
                  <a:schemeClr val="accent1">
                    <a:lumMod val="75000"/>
                  </a:schemeClr>
                </a:solidFill>
                <a:latin typeface="Verdana" charset="0"/>
                <a:cs typeface="+mn-cs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1600" baseline="0" dirty="0">
              <a:solidFill>
                <a:schemeClr val="accent1">
                  <a:lumMod val="75000"/>
                </a:schemeClr>
              </a:solidFill>
              <a:cs typeface="+mn-cs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9632" y="193491"/>
            <a:ext cx="720000" cy="643221"/>
            <a:chOff x="323608" y="188640"/>
            <a:chExt cx="720000" cy="643221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323608" y="496641"/>
              <a:ext cx="720000" cy="335220"/>
            </a:xfrm>
            <a:prstGeom prst="rect">
              <a:avLst/>
            </a:prstGeom>
          </p:spPr>
        </p:pic>
        <p:pic>
          <p:nvPicPr>
            <p:cNvPr id="13" name="Picture 12" descr="logo-ua.eps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08" y="188640"/>
              <a:ext cx="720000" cy="196312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3D62"/>
          </a:solidFill>
          <a:latin typeface="+mj-lt"/>
          <a:ea typeface="+mj-ea"/>
          <a:cs typeface="ＭＳ Ｐゴシック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500">
          <a:solidFill>
            <a:srgbClr val="003D62"/>
          </a:solidFill>
          <a:latin typeface="Verdana" charset="0"/>
          <a:ea typeface="ＭＳ Ｐゴシック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3D62"/>
          </a:solidFill>
          <a:latin typeface="+mn-lt"/>
          <a:ea typeface="+mn-ea"/>
          <a:cs typeface="ＭＳ Ｐゴシック" charset="0"/>
        </a:defRPr>
      </a:lvl1pPr>
      <a:lvl2pPr marL="536575" indent="-263525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900">
          <a:solidFill>
            <a:srgbClr val="003D62"/>
          </a:solidFill>
          <a:latin typeface="+mn-lt"/>
          <a:ea typeface="+mn-ea"/>
        </a:defRPr>
      </a:lvl2pPr>
      <a:lvl3pPr marL="809625" indent="-2730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500">
          <a:solidFill>
            <a:srgbClr val="003D62"/>
          </a:solidFill>
          <a:latin typeface="+mn-lt"/>
          <a:ea typeface="+mn-ea"/>
        </a:defRPr>
      </a:lvl3pPr>
      <a:lvl4pPr marL="1073150" indent="-263525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200">
          <a:solidFill>
            <a:srgbClr val="003D62"/>
          </a:solidFill>
          <a:latin typeface="+mn-lt"/>
          <a:ea typeface="+mn-ea"/>
        </a:defRPr>
      </a:lvl4pPr>
      <a:lvl5pPr marL="1346200" indent="-2730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200">
          <a:solidFill>
            <a:srgbClr val="003D6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3D6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3413" y="836712"/>
            <a:ext cx="7870825" cy="15240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HPC TNT - 1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33413" y="2708920"/>
            <a:ext cx="7971035" cy="1270000"/>
          </a:xfrm>
        </p:spPr>
        <p:txBody>
          <a:bodyPr anchor="t" anchorCtr="0"/>
          <a:lstStyle/>
          <a:p>
            <a:pPr>
              <a:defRPr/>
            </a:pPr>
            <a:r>
              <a:rPr lang="en-US" sz="2500" b="1" dirty="0">
                <a:cs typeface="+mn-cs"/>
              </a:rPr>
              <a:t>Tips and tricks – </a:t>
            </a:r>
            <a:br>
              <a:rPr lang="en-US" sz="2500" b="1" dirty="0">
                <a:cs typeface="+mn-cs"/>
              </a:rPr>
            </a:br>
            <a:r>
              <a:rPr lang="en-US" sz="2500" b="1" dirty="0">
                <a:cs typeface="+mn-cs"/>
              </a:rPr>
              <a:t>        how to efficiently parallelize your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61615" y="4149080"/>
            <a:ext cx="7870825" cy="141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200">
                <a:solidFill>
                  <a:srgbClr val="7E002F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baseline="0" dirty="0" err="1">
                <a:solidFill>
                  <a:srgbClr val="003D62"/>
                </a:solidFill>
                <a:latin typeface="Calibri"/>
                <a:cs typeface="Calibri"/>
              </a:rPr>
              <a:t>CalcUA</a:t>
            </a:r>
            <a:r>
              <a:rPr lang="en-US" baseline="0" dirty="0">
                <a:solidFill>
                  <a:srgbClr val="003D62"/>
                </a:solidFill>
                <a:latin typeface="Calibri"/>
                <a:cs typeface="Calibri"/>
              </a:rPr>
              <a:t> </a:t>
            </a:r>
            <a:r>
              <a:rPr lang="en-US" baseline="0" dirty="0">
                <a:latin typeface="Calibri"/>
                <a:cs typeface="Calibri"/>
              </a:rPr>
              <a:t>Core Facility</a:t>
            </a:r>
            <a:r>
              <a:rPr lang="en-US" sz="2000" baseline="0" dirty="0">
                <a:solidFill>
                  <a:srgbClr val="7590B5"/>
                </a:solidFill>
                <a:latin typeface="Calibri"/>
                <a:cs typeface="Calibri"/>
              </a:rPr>
              <a:t> </a:t>
            </a: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2000" baseline="0" dirty="0">
              <a:solidFill>
                <a:srgbClr val="7590B5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Annie Cuyt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Stefan Becuwe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Franky Backeljauw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Geert Borstlap 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ea typeface="ＭＳ ゴシック"/>
                <a:cs typeface="Calibri"/>
              </a:rPr>
              <a:t>☐</a:t>
            </a:r>
            <a:r>
              <a:rPr lang="nl-BE" sz="1700" cap="small" baseline="0" dirty="0">
                <a:ln w="12700">
                  <a:noFill/>
                  <a:prstDash val="solid"/>
                </a:ln>
                <a:solidFill>
                  <a:srgbClr val="7590B5"/>
                </a:solidFill>
                <a:latin typeface="Calibri"/>
                <a:cs typeface="Calibri"/>
              </a:rPr>
              <a:t> Engelbert Tijskens</a:t>
            </a:r>
            <a:endParaRPr lang="en-US" sz="1700" cap="small" baseline="0" dirty="0">
              <a:ln w="12700">
                <a:noFill/>
                <a:prstDash val="solid"/>
              </a:ln>
              <a:solidFill>
                <a:srgbClr val="7590B5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  <a:p>
            <a:pPr marL="361950" indent="0">
              <a:buNone/>
            </a:pPr>
            <a:r>
              <a:rPr lang="en-US" dirty="0"/>
              <a:t>On future CPUs the speed of a serial code will certainly not increase in pace with Moore’s law</a:t>
            </a:r>
          </a:p>
          <a:p>
            <a:r>
              <a:rPr lang="en-US" dirty="0">
                <a:solidFill>
                  <a:srgbClr val="7E002F"/>
                </a:solidFill>
              </a:rPr>
              <a:t>Unless you parallelize</a:t>
            </a:r>
          </a:p>
          <a:p>
            <a:endParaRPr lang="en-US" dirty="0">
              <a:solidFill>
                <a:srgbClr val="7E002F"/>
              </a:solidFill>
            </a:endParaRPr>
          </a:p>
          <a:p>
            <a:pPr marL="355600" indent="-355600">
              <a:buNone/>
            </a:pPr>
            <a:r>
              <a:rPr lang="en-US" dirty="0"/>
              <a:t>4.	Keep your code’s performance in pace with Moore’s law and stay </a:t>
            </a:r>
            <a:r>
              <a:rPr lang="en-US" dirty="0" err="1"/>
              <a:t>competetive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Why parallelize? 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b="1" dirty="0">
                <a:solidFill>
                  <a:srgbClr val="7E002F"/>
                </a:solidFill>
              </a:rPr>
              <a:t>When parallelize? </a:t>
            </a:r>
          </a:p>
          <a:p>
            <a:endParaRPr lang="en-US" dirty="0">
              <a:solidFill>
                <a:srgbClr val="7E002F"/>
              </a:solidFill>
            </a:endParaRPr>
          </a:p>
          <a:p>
            <a:r>
              <a:rPr lang="en-US" dirty="0"/>
              <a:t>Know your goal and minimize coding effort</a:t>
            </a:r>
          </a:p>
          <a:p>
            <a:r>
              <a:rPr lang="en-US" dirty="0"/>
              <a:t>Common 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36188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parallelize?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2924783"/>
            <a:ext cx="8136904" cy="3600561"/>
          </a:xfrm>
        </p:spPr>
        <p:txBody>
          <a:bodyPr/>
          <a:lstStyle/>
          <a:p>
            <a:r>
              <a:rPr lang="en-US" dirty="0"/>
              <a:t>When you hit the wall(s) …</a:t>
            </a:r>
          </a:p>
          <a:p>
            <a:pPr lvl="1"/>
            <a:r>
              <a:rPr lang="en-US" dirty="0"/>
              <a:t>Program takes too long</a:t>
            </a:r>
          </a:p>
          <a:p>
            <a:pPr lvl="1"/>
            <a:r>
              <a:rPr lang="en-US" dirty="0"/>
              <a:t>Single node memory too small</a:t>
            </a:r>
          </a:p>
          <a:p>
            <a:pPr lvl="1"/>
            <a:r>
              <a:rPr lang="en-US" dirty="0"/>
              <a:t>Outperformed by competitor</a:t>
            </a:r>
          </a:p>
          <a:p>
            <a:r>
              <a:rPr lang="en-US" dirty="0"/>
              <a:t>You need to parallelize …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076056" y="2924783"/>
            <a:ext cx="3744416" cy="360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endParaRPr lang="en-US" baseline="0" dirty="0"/>
          </a:p>
          <a:p>
            <a:pPr marL="273050" lvl="1" indent="0">
              <a:buNone/>
            </a:pPr>
            <a:r>
              <a:rPr lang="en-US" baseline="0" dirty="0"/>
              <a:t>Serial optimization</a:t>
            </a:r>
          </a:p>
          <a:p>
            <a:pPr marL="273050" lvl="1" indent="0">
              <a:buNone/>
            </a:pPr>
            <a:r>
              <a:rPr lang="en-US" baseline="0" dirty="0"/>
              <a:t>Fat nodes @ VSC</a:t>
            </a:r>
          </a:p>
          <a:p>
            <a:pPr marL="273050" lvl="1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Are you sure? Consider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22784"/>
            <a:ext cx="3325664" cy="2494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60"/>
            <a:ext cx="4114540" cy="2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6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parallelize?</a:t>
            </a:r>
            <a:br>
              <a:rPr lang="en-US" dirty="0"/>
            </a:br>
            <a:r>
              <a:rPr lang="en-US" sz="2000" dirty="0"/>
              <a:t>what to do first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3" y="1484784"/>
            <a:ext cx="7827019" cy="4481041"/>
          </a:xfrm>
        </p:spPr>
        <p:txBody>
          <a:bodyPr/>
          <a:lstStyle/>
          <a:p>
            <a:r>
              <a:rPr lang="en-US" dirty="0"/>
              <a:t>Optimize serial code – often significant speedup possible </a:t>
            </a:r>
          </a:p>
          <a:p>
            <a:pPr lvl="1"/>
            <a:r>
              <a:rPr lang="en-US" dirty="0"/>
              <a:t>Use appropriate data layouts</a:t>
            </a:r>
          </a:p>
          <a:p>
            <a:pPr lvl="1"/>
            <a:r>
              <a:rPr lang="en-US" dirty="0"/>
              <a:t>Use appropriate algorithms</a:t>
            </a:r>
          </a:p>
          <a:p>
            <a:pPr lvl="1"/>
            <a:r>
              <a:rPr lang="en-US" dirty="0"/>
              <a:t>Use good tools</a:t>
            </a:r>
          </a:p>
          <a:p>
            <a:pPr lvl="2"/>
            <a:r>
              <a:rPr lang="en-US" dirty="0"/>
              <a:t>Intel compiler suite generally better than </a:t>
            </a:r>
            <a:r>
              <a:rPr lang="en-US" dirty="0" err="1"/>
              <a:t>gcc</a:t>
            </a:r>
            <a:endParaRPr lang="en-US" dirty="0"/>
          </a:p>
          <a:p>
            <a:pPr lvl="2"/>
            <a:r>
              <a:rPr lang="en-US" dirty="0" err="1"/>
              <a:t>gcc</a:t>
            </a:r>
            <a:r>
              <a:rPr lang="en-US" dirty="0"/>
              <a:t> performance varies between OS</a:t>
            </a:r>
          </a:p>
          <a:p>
            <a:pPr lvl="2"/>
            <a:r>
              <a:rPr lang="en-US" dirty="0"/>
              <a:t>Use HPC libraries</a:t>
            </a:r>
          </a:p>
          <a:p>
            <a:pPr lvl="2"/>
            <a:r>
              <a:rPr lang="en-US" dirty="0"/>
              <a:t>Prefer to extend existing codes rather reinventing the wheel </a:t>
            </a:r>
          </a:p>
          <a:p>
            <a:pPr lvl="3"/>
            <a:r>
              <a:rPr lang="en-US" dirty="0"/>
              <a:t>Look for well documented code</a:t>
            </a:r>
          </a:p>
          <a:p>
            <a:pPr lvl="3"/>
            <a:r>
              <a:rPr lang="en-US" dirty="0"/>
              <a:t>User forum traffic</a:t>
            </a:r>
          </a:p>
          <a:p>
            <a:pPr lvl="3"/>
            <a:r>
              <a:rPr lang="en-US" dirty="0"/>
              <a:t>Download counts </a:t>
            </a:r>
          </a:p>
          <a:p>
            <a:pPr lvl="3"/>
            <a:r>
              <a:rPr lang="en-US" dirty="0"/>
              <a:t>Citations </a:t>
            </a:r>
          </a:p>
          <a:p>
            <a:pPr lvl="1"/>
            <a:r>
              <a:rPr lang="en-US" dirty="0"/>
              <a:t>Understand and experiment with compiler options</a:t>
            </a:r>
          </a:p>
          <a:p>
            <a:pPr lvl="1"/>
            <a:r>
              <a:rPr lang="en-US" dirty="0"/>
              <a:t>Understand what influences the performance of your code</a:t>
            </a:r>
          </a:p>
        </p:txBody>
      </p:sp>
    </p:spTree>
    <p:extLst>
      <p:ext uri="{BB962C8B-B14F-4D97-AF65-F5344CB8AC3E}">
        <p14:creationId xmlns:p14="http://schemas.microsoft.com/office/powerpoint/2010/main" val="11190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optimization</a:t>
            </a:r>
            <a:br>
              <a:rPr lang="en-US" dirty="0"/>
            </a:br>
            <a:r>
              <a:rPr lang="en-US" sz="2000" dirty="0"/>
              <a:t>what influences serial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2924944"/>
            <a:ext cx="8136904" cy="3456384"/>
          </a:xfrm>
        </p:spPr>
        <p:txBody>
          <a:bodyPr/>
          <a:lstStyle/>
          <a:p>
            <a:r>
              <a:rPr lang="en-US" dirty="0"/>
              <a:t>Data traffic</a:t>
            </a:r>
          </a:p>
          <a:p>
            <a:pPr lvl="1"/>
            <a:r>
              <a:rPr lang="en-US" dirty="0"/>
              <a:t>Need ~200 cycles to move data from main memory to CPU</a:t>
            </a:r>
          </a:p>
          <a:p>
            <a:pPr lvl="1"/>
            <a:r>
              <a:rPr lang="en-US" dirty="0"/>
              <a:t>Core can do 4x200 single precision operations in that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610" y="1268760"/>
            <a:ext cx="2935790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1547664" y="1684800"/>
            <a:ext cx="2520280" cy="2160239"/>
          </a:xfrm>
          <a:prstGeom prst="roundRect">
            <a:avLst>
              <a:gd name="adj" fmla="val 1464"/>
            </a:avLst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6000" baseline="0" dirty="0">
                <a:solidFill>
                  <a:srgbClr val="003D62"/>
                </a:solidFill>
                <a:latin typeface="+mn-lt"/>
              </a:rPr>
              <a:t>CPU</a:t>
            </a:r>
          </a:p>
        </p:txBody>
      </p:sp>
      <p:sp>
        <p:nvSpPr>
          <p:cNvPr id="82" name="Rounded Rectangle 81"/>
          <p:cNvSpPr/>
          <p:nvPr/>
        </p:nvSpPr>
        <p:spPr bwMode="auto">
          <a:xfrm>
            <a:off x="1475656" y="1628800"/>
            <a:ext cx="6696744" cy="4104456"/>
          </a:xfrm>
          <a:prstGeom prst="roundRect">
            <a:avLst>
              <a:gd name="adj" fmla="val 3074"/>
            </a:avLst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832" y="201712"/>
            <a:ext cx="5444406" cy="635000"/>
          </a:xfrm>
        </p:spPr>
        <p:txBody>
          <a:bodyPr/>
          <a:lstStyle/>
          <a:p>
            <a:r>
              <a:rPr lang="en-US" dirty="0"/>
              <a:t>The cost of memory</a:t>
            </a:r>
            <a:br>
              <a:rPr lang="en-US" dirty="0"/>
            </a:br>
            <a:r>
              <a:rPr lang="en-US" sz="2000" dirty="0" err="1"/>
              <a:t>Westmere</a:t>
            </a:r>
            <a:r>
              <a:rPr lang="en-US" sz="2000" dirty="0"/>
              <a:t> node layout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4003" y="2204864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>
                <a:solidFill>
                  <a:srgbClr val="003D62"/>
                </a:solidFill>
                <a:latin typeface="+mn-lt"/>
              </a:rPr>
              <a:t>L1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4003" y="2833415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>
                <a:solidFill>
                  <a:srgbClr val="003D62"/>
                </a:solidFill>
                <a:latin typeface="+mn-lt"/>
              </a:rPr>
              <a:t>L2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4003" y="3356992"/>
            <a:ext cx="5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>
                <a:solidFill>
                  <a:srgbClr val="003D62"/>
                </a:solidFill>
                <a:latin typeface="+mn-lt"/>
              </a:rPr>
              <a:t>L3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646856" y="2144904"/>
            <a:ext cx="2321896" cy="540000"/>
            <a:chOff x="1646856" y="2132855"/>
            <a:chExt cx="2321896" cy="5400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1646856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32KB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461714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32KB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2054285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32KB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869143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32KB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3276572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32KB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3684003" y="2132855"/>
              <a:ext cx="284749" cy="540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32KB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646856" y="1720329"/>
            <a:ext cx="2321896" cy="412527"/>
            <a:chOff x="1646856" y="1720329"/>
            <a:chExt cx="2321896" cy="412527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646856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P1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461714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P3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2054285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P2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869143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P4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3276572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P5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3684003" y="1720329"/>
              <a:ext cx="284749" cy="412527"/>
            </a:xfrm>
            <a:prstGeom prst="roundRect">
              <a:avLst/>
            </a:prstGeom>
            <a:solidFill>
              <a:srgbClr val="FF7C10"/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P6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646856" y="2696952"/>
            <a:ext cx="2321896" cy="719999"/>
            <a:chOff x="1646856" y="2709001"/>
            <a:chExt cx="2321896" cy="719999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646856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461714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054285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869143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3276572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3684003" y="2709001"/>
              <a:ext cx="284749" cy="71999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vert270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aseline="0" dirty="0">
                  <a:solidFill>
                    <a:srgbClr val="003D62"/>
                  </a:solidFill>
                  <a:latin typeface="+mn-lt"/>
                </a:rPr>
                <a:t>265KB</a:t>
              </a:r>
            </a:p>
          </p:txBody>
        </p:sp>
      </p:grpSp>
      <p:sp>
        <p:nvSpPr>
          <p:cNvPr id="35" name="Rounded Rectangle 34"/>
          <p:cNvSpPr/>
          <p:nvPr/>
        </p:nvSpPr>
        <p:spPr bwMode="auto">
          <a:xfrm>
            <a:off x="1646855" y="3429000"/>
            <a:ext cx="2321897" cy="375777"/>
          </a:xfrm>
          <a:prstGeom prst="roundRect">
            <a:avLst/>
          </a:prstGeom>
          <a:solidFill>
            <a:srgbClr val="2C4691"/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>
                <a:solidFill>
                  <a:srgbClr val="003D62"/>
                </a:solidFill>
                <a:latin typeface="+mn-lt"/>
              </a:rPr>
              <a:t>12MB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46856" y="1196752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>
                <a:solidFill>
                  <a:srgbClr val="003D62"/>
                </a:solidFill>
                <a:latin typeface="+mn-lt"/>
              </a:rPr>
              <a:t>socket 1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4533789" y="3835178"/>
            <a:ext cx="576064" cy="375777"/>
          </a:xfrm>
          <a:prstGeom prst="roundRect">
            <a:avLst/>
          </a:prstGeom>
          <a:solidFill>
            <a:srgbClr val="7BA031"/>
          </a:solidFill>
          <a:ln w="9525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>
                <a:solidFill>
                  <a:srgbClr val="003D62"/>
                </a:solidFill>
                <a:latin typeface="+mn-lt"/>
              </a:rPr>
              <a:t>QPI</a:t>
            </a:r>
          </a:p>
        </p:txBody>
      </p:sp>
      <p:sp>
        <p:nvSpPr>
          <p:cNvPr id="70" name="Rounded Rectangle 69"/>
          <p:cNvSpPr/>
          <p:nvPr/>
        </p:nvSpPr>
        <p:spPr bwMode="auto">
          <a:xfrm>
            <a:off x="4283968" y="4725144"/>
            <a:ext cx="1080120" cy="37577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>
                <a:solidFill>
                  <a:srgbClr val="003D62"/>
                </a:solidFill>
                <a:latin typeface="+mn-lt"/>
              </a:rPr>
              <a:t>I/O hub</a:t>
            </a:r>
          </a:p>
        </p:txBody>
      </p:sp>
      <p:sp>
        <p:nvSpPr>
          <p:cNvPr id="77" name="Rounded Rectangle 76"/>
          <p:cNvSpPr/>
          <p:nvPr/>
        </p:nvSpPr>
        <p:spPr bwMode="auto">
          <a:xfrm>
            <a:off x="1656034" y="4221085"/>
            <a:ext cx="2340000" cy="1440163"/>
          </a:xfrm>
          <a:prstGeom prst="roundRect">
            <a:avLst/>
          </a:prstGeom>
          <a:solidFill>
            <a:srgbClr val="B2230A"/>
          </a:solidFill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aseline="0" dirty="0">
                <a:solidFill>
                  <a:srgbClr val="003D62"/>
                </a:solidFill>
                <a:latin typeface="+mn-lt"/>
              </a:rPr>
              <a:t>DRAM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1916855" y="3835178"/>
            <a:ext cx="1800256" cy="375777"/>
          </a:xfrm>
          <a:prstGeom prst="roundRect">
            <a:avLst/>
          </a:prstGeom>
          <a:solidFill>
            <a:srgbClr val="7BA031"/>
          </a:solidFill>
          <a:ln w="9525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>
                <a:solidFill>
                  <a:srgbClr val="003D62"/>
                </a:solidFill>
                <a:latin typeface="+mn-lt"/>
              </a:rPr>
              <a:t>Global queue</a:t>
            </a:r>
          </a:p>
        </p:txBody>
      </p:sp>
      <p:sp>
        <p:nvSpPr>
          <p:cNvPr id="81" name="Left-Right Arrow 80"/>
          <p:cNvSpPr/>
          <p:nvPr/>
        </p:nvSpPr>
        <p:spPr bwMode="auto">
          <a:xfrm rot="10800000" flipV="1">
            <a:off x="827584" y="5809768"/>
            <a:ext cx="7992888" cy="427543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aseline="0" dirty="0" err="1">
                <a:solidFill>
                  <a:srgbClr val="003D62"/>
                </a:solidFill>
                <a:latin typeface="+mn-lt"/>
              </a:rPr>
              <a:t>Infiniband</a:t>
            </a:r>
            <a:endParaRPr lang="en-US" sz="2000" baseline="0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7" name="Straight Connector 6"/>
          <p:cNvCxnSpPr>
            <a:stCxn id="79" idx="3"/>
            <a:endCxn id="62" idx="1"/>
          </p:cNvCxnSpPr>
          <p:nvPr/>
        </p:nvCxnSpPr>
        <p:spPr bwMode="auto">
          <a:xfrm>
            <a:off x="3717111" y="4023067"/>
            <a:ext cx="816678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62" idx="3"/>
            <a:endCxn id="80" idx="1"/>
          </p:cNvCxnSpPr>
          <p:nvPr/>
        </p:nvCxnSpPr>
        <p:spPr bwMode="auto">
          <a:xfrm>
            <a:off x="5109853" y="4023067"/>
            <a:ext cx="816679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70" idx="0"/>
            <a:endCxn id="62" idx="2"/>
          </p:cNvCxnSpPr>
          <p:nvPr/>
        </p:nvCxnSpPr>
        <p:spPr bwMode="auto">
          <a:xfrm flipH="1" flipV="1">
            <a:off x="4821821" y="4210955"/>
            <a:ext cx="2207" cy="5141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>
            <a:stCxn id="81" idx="1"/>
            <a:endCxn id="70" idx="2"/>
          </p:cNvCxnSpPr>
          <p:nvPr/>
        </p:nvCxnSpPr>
        <p:spPr bwMode="auto">
          <a:xfrm flipV="1">
            <a:off x="4824028" y="5100921"/>
            <a:ext cx="0" cy="70884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8" name="Group 107"/>
          <p:cNvGrpSpPr/>
          <p:nvPr/>
        </p:nvGrpSpPr>
        <p:grpSpPr>
          <a:xfrm>
            <a:off x="5554800" y="1196752"/>
            <a:ext cx="2520280" cy="4464499"/>
            <a:chOff x="5554800" y="1196752"/>
            <a:chExt cx="2520280" cy="4464499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5554800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6000" baseline="0" dirty="0">
                  <a:solidFill>
                    <a:srgbClr val="003D62"/>
                  </a:solidFill>
                  <a:latin typeface="+mn-lt"/>
                </a:rPr>
                <a:t>CPU</a:t>
              </a: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656533" y="2144904"/>
              <a:ext cx="2321896" cy="540000"/>
              <a:chOff x="5656533" y="2132855"/>
              <a:chExt cx="2321896" cy="540000"/>
            </a:xfrm>
          </p:grpSpPr>
          <p:sp>
            <p:nvSpPr>
              <p:cNvPr id="42" name="Rounded Rectangle 41"/>
              <p:cNvSpPr/>
              <p:nvPr/>
            </p:nvSpPr>
            <p:spPr bwMode="auto">
              <a:xfrm>
                <a:off x="565653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32KB</a:t>
                </a:r>
              </a:p>
            </p:txBody>
          </p:sp>
          <p:sp>
            <p:nvSpPr>
              <p:cNvPr id="45" name="Rounded Rectangle 44"/>
              <p:cNvSpPr/>
              <p:nvPr/>
            </p:nvSpPr>
            <p:spPr bwMode="auto">
              <a:xfrm>
                <a:off x="6471391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32KB</a:t>
                </a:r>
              </a:p>
            </p:txBody>
          </p:sp>
          <p:sp>
            <p:nvSpPr>
              <p:cNvPr id="48" name="Rounded Rectangle 47"/>
              <p:cNvSpPr/>
              <p:nvPr/>
            </p:nvSpPr>
            <p:spPr bwMode="auto">
              <a:xfrm>
                <a:off x="606396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32KB</a:t>
                </a:r>
              </a:p>
            </p:txBody>
          </p:sp>
          <p:sp>
            <p:nvSpPr>
              <p:cNvPr id="51" name="Rounded Rectangle 50"/>
              <p:cNvSpPr/>
              <p:nvPr/>
            </p:nvSpPr>
            <p:spPr bwMode="auto">
              <a:xfrm>
                <a:off x="6878820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32KB</a:t>
                </a:r>
              </a:p>
            </p:txBody>
          </p:sp>
          <p:sp>
            <p:nvSpPr>
              <p:cNvPr id="54" name="Rounded Rectangle 53"/>
              <p:cNvSpPr/>
              <p:nvPr/>
            </p:nvSpPr>
            <p:spPr bwMode="auto">
              <a:xfrm>
                <a:off x="7286249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32KB</a:t>
                </a:r>
              </a:p>
            </p:txBody>
          </p:sp>
          <p:sp>
            <p:nvSpPr>
              <p:cNvPr id="57" name="Rounded Rectangle 56"/>
              <p:cNvSpPr/>
              <p:nvPr/>
            </p:nvSpPr>
            <p:spPr bwMode="auto">
              <a:xfrm>
                <a:off x="7693680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32KB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656533" y="1720329"/>
              <a:ext cx="2321896" cy="412527"/>
              <a:chOff x="5656533" y="1720329"/>
              <a:chExt cx="2321896" cy="412527"/>
            </a:xfrm>
          </p:grpSpPr>
          <p:sp>
            <p:nvSpPr>
              <p:cNvPr id="43" name="Rounded Rectangle 42"/>
              <p:cNvSpPr/>
              <p:nvPr/>
            </p:nvSpPr>
            <p:spPr bwMode="auto">
              <a:xfrm>
                <a:off x="565653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P7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 bwMode="auto">
              <a:xfrm>
                <a:off x="6471391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P9</a:t>
                </a:r>
              </a:p>
            </p:txBody>
          </p:sp>
          <p:sp>
            <p:nvSpPr>
              <p:cNvPr id="49" name="Rounded Rectangle 48"/>
              <p:cNvSpPr/>
              <p:nvPr/>
            </p:nvSpPr>
            <p:spPr bwMode="auto">
              <a:xfrm>
                <a:off x="606396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P8</a:t>
                </a:r>
              </a:p>
            </p:txBody>
          </p:sp>
          <p:sp>
            <p:nvSpPr>
              <p:cNvPr id="52" name="Rounded Rectangle 51"/>
              <p:cNvSpPr/>
              <p:nvPr/>
            </p:nvSpPr>
            <p:spPr bwMode="auto">
              <a:xfrm>
                <a:off x="6878820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P10</a:t>
                </a:r>
              </a:p>
            </p:txBody>
          </p:sp>
          <p:sp>
            <p:nvSpPr>
              <p:cNvPr id="55" name="Rounded Rectangle 54"/>
              <p:cNvSpPr/>
              <p:nvPr/>
            </p:nvSpPr>
            <p:spPr bwMode="auto">
              <a:xfrm>
                <a:off x="7286249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P11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 bwMode="auto">
              <a:xfrm>
                <a:off x="7693680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P12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656533" y="2696952"/>
              <a:ext cx="2321896" cy="719999"/>
              <a:chOff x="5656533" y="2708920"/>
              <a:chExt cx="2321896" cy="719999"/>
            </a:xfrm>
          </p:grpSpPr>
          <p:sp>
            <p:nvSpPr>
              <p:cNvPr id="44" name="Rounded Rectangle 43"/>
              <p:cNvSpPr/>
              <p:nvPr/>
            </p:nvSpPr>
            <p:spPr bwMode="auto">
              <a:xfrm>
                <a:off x="5656533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>
                <a:off x="6471391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>
                <a:off x="6063962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 bwMode="auto">
              <a:xfrm>
                <a:off x="6878820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6" name="Rounded Rectangle 55"/>
              <p:cNvSpPr/>
              <p:nvPr/>
            </p:nvSpPr>
            <p:spPr bwMode="auto">
              <a:xfrm>
                <a:off x="7286249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  <p:sp>
            <p:nvSpPr>
              <p:cNvPr id="59" name="Rounded Rectangle 58"/>
              <p:cNvSpPr/>
              <p:nvPr/>
            </p:nvSpPr>
            <p:spPr bwMode="auto">
              <a:xfrm>
                <a:off x="7693680" y="2708920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aseline="0" dirty="0">
                    <a:solidFill>
                      <a:srgbClr val="003D62"/>
                    </a:solidFill>
                    <a:latin typeface="+mn-lt"/>
                  </a:rPr>
                  <a:t>265KB</a:t>
                </a:r>
              </a:p>
            </p:txBody>
          </p:sp>
        </p:grpSp>
        <p:sp>
          <p:nvSpPr>
            <p:cNvPr id="60" name="Rounded Rectangle 59"/>
            <p:cNvSpPr/>
            <p:nvPr/>
          </p:nvSpPr>
          <p:spPr bwMode="auto">
            <a:xfrm>
              <a:off x="5656532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aseline="0" dirty="0">
                  <a:solidFill>
                    <a:srgbClr val="003D62"/>
                  </a:solidFill>
                  <a:latin typeface="+mn-lt"/>
                </a:rPr>
                <a:t>12MB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656533" y="1196752"/>
              <a:ext cx="2340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aseline="0" dirty="0">
                  <a:solidFill>
                    <a:srgbClr val="003D62"/>
                  </a:solidFill>
                  <a:latin typeface="+mn-lt"/>
                </a:rPr>
                <a:t>socket 2</a:t>
              </a:r>
            </a:p>
          </p:txBody>
        </p:sp>
        <p:sp>
          <p:nvSpPr>
            <p:cNvPr id="80" name="Rounded Rectangle 79"/>
            <p:cNvSpPr/>
            <p:nvPr/>
          </p:nvSpPr>
          <p:spPr bwMode="auto">
            <a:xfrm>
              <a:off x="5926532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aseline="0" dirty="0">
                  <a:solidFill>
                    <a:srgbClr val="003D62"/>
                  </a:solidFill>
                  <a:latin typeface="+mn-lt"/>
                </a:rPr>
                <a:t>Global queue</a:t>
              </a: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5652120" y="4221088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4000" baseline="0" dirty="0">
                  <a:solidFill>
                    <a:srgbClr val="003D62"/>
                  </a:solidFill>
                  <a:latin typeface="+mn-lt"/>
                </a:rPr>
                <a:t>DRAM</a:t>
              </a:r>
            </a:p>
          </p:txBody>
        </p:sp>
      </p:grpSp>
      <p:cxnSp>
        <p:nvCxnSpPr>
          <p:cNvPr id="87" name="Curved Connector 86"/>
          <p:cNvCxnSpPr>
            <a:stCxn id="28" idx="3"/>
            <a:endCxn id="29" idx="3"/>
          </p:cNvCxnSpPr>
          <p:nvPr/>
        </p:nvCxnSpPr>
        <p:spPr bwMode="auto">
          <a:xfrm flipV="1">
            <a:off x="3968752" y="1926593"/>
            <a:ext cx="12700" cy="488311"/>
          </a:xfrm>
          <a:prstGeom prst="curvedConnector3">
            <a:avLst>
              <a:gd name="adj1" fmla="val 3265425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Curved Connector 91"/>
          <p:cNvCxnSpPr>
            <a:stCxn id="77" idx="1"/>
            <a:endCxn id="9" idx="1"/>
          </p:cNvCxnSpPr>
          <p:nvPr/>
        </p:nvCxnSpPr>
        <p:spPr bwMode="auto">
          <a:xfrm rot="10800000">
            <a:off x="1646856" y="1926593"/>
            <a:ext cx="9178" cy="3014574"/>
          </a:xfrm>
          <a:prstGeom prst="curvedConnector3">
            <a:avLst>
              <a:gd name="adj1" fmla="val 11775376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TextBox 95"/>
          <p:cNvSpPr txBox="1"/>
          <p:nvPr/>
        </p:nvSpPr>
        <p:spPr bwMode="auto">
          <a:xfrm>
            <a:off x="4464624" y="2060848"/>
            <a:ext cx="71875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>
                <a:solidFill>
                  <a:srgbClr val="7BA031"/>
                </a:solidFill>
                <a:latin typeface="+mn-lt"/>
              </a:rPr>
              <a:t>2 cycles</a:t>
            </a:r>
          </a:p>
        </p:txBody>
      </p:sp>
      <p:sp>
        <p:nvSpPr>
          <p:cNvPr id="97" name="TextBox 96"/>
          <p:cNvSpPr txBox="1"/>
          <p:nvPr/>
        </p:nvSpPr>
        <p:spPr bwMode="auto">
          <a:xfrm>
            <a:off x="310654" y="3861048"/>
            <a:ext cx="94897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>
                <a:solidFill>
                  <a:srgbClr val="7BA031"/>
                </a:solidFill>
                <a:latin typeface="+mn-lt"/>
              </a:rPr>
              <a:t>200 cycles</a:t>
            </a:r>
          </a:p>
        </p:txBody>
      </p:sp>
      <p:cxnSp>
        <p:nvCxnSpPr>
          <p:cNvPr id="99" name="Curved Connector 98"/>
          <p:cNvCxnSpPr>
            <a:stCxn id="35" idx="3"/>
            <a:endCxn id="29" idx="3"/>
          </p:cNvCxnSpPr>
          <p:nvPr/>
        </p:nvCxnSpPr>
        <p:spPr bwMode="auto">
          <a:xfrm flipV="1">
            <a:off x="3968752" y="1926593"/>
            <a:ext cx="12700" cy="1690296"/>
          </a:xfrm>
          <a:prstGeom prst="curvedConnector3">
            <a:avLst>
              <a:gd name="adj1" fmla="val 3265433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7" name="TextBox 106"/>
          <p:cNvSpPr txBox="1"/>
          <p:nvPr/>
        </p:nvSpPr>
        <p:spPr bwMode="auto">
          <a:xfrm>
            <a:off x="4429305" y="2708920"/>
            <a:ext cx="83356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>
                <a:solidFill>
                  <a:srgbClr val="7BA031"/>
                </a:solidFill>
                <a:latin typeface="+mn-lt"/>
              </a:rPr>
              <a:t>52 cycles</a:t>
            </a:r>
          </a:p>
        </p:txBody>
      </p:sp>
      <p:sp>
        <p:nvSpPr>
          <p:cNvPr id="85" name="TextBox 84"/>
          <p:cNvSpPr txBox="1"/>
          <p:nvPr/>
        </p:nvSpPr>
        <p:spPr>
          <a:xfrm rot="16200000">
            <a:off x="-399742" y="2712112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>
                <a:solidFill>
                  <a:srgbClr val="003D62"/>
                </a:solidFill>
                <a:latin typeface="+mn-lt"/>
              </a:rPr>
              <a:t>Cache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635896" y="1167135"/>
            <a:ext cx="234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>
                <a:solidFill>
                  <a:srgbClr val="FF7C10"/>
                </a:solidFill>
                <a:latin typeface="+mn-lt"/>
              </a:rPr>
              <a:t>motherboard</a:t>
            </a:r>
          </a:p>
        </p:txBody>
      </p:sp>
      <p:cxnSp>
        <p:nvCxnSpPr>
          <p:cNvPr id="110" name="Curved Connector 109"/>
          <p:cNvCxnSpPr>
            <a:stCxn id="77" idx="3"/>
            <a:endCxn id="43" idx="1"/>
          </p:cNvCxnSpPr>
          <p:nvPr/>
        </p:nvCxnSpPr>
        <p:spPr bwMode="auto">
          <a:xfrm flipV="1">
            <a:off x="3996034" y="1926593"/>
            <a:ext cx="1660499" cy="30145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5" name="TextBox 114"/>
          <p:cNvSpPr txBox="1"/>
          <p:nvPr/>
        </p:nvSpPr>
        <p:spPr bwMode="auto">
          <a:xfrm>
            <a:off x="4283968" y="3429000"/>
            <a:ext cx="115708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aseline="0" dirty="0">
                <a:solidFill>
                  <a:srgbClr val="7BA031"/>
                </a:solidFill>
                <a:latin typeface="+mn-lt"/>
              </a:rPr>
              <a:t>~400  cycles</a:t>
            </a:r>
          </a:p>
        </p:txBody>
      </p:sp>
      <p:cxnSp>
        <p:nvCxnSpPr>
          <p:cNvPr id="116" name="Curved Connector 115"/>
          <p:cNvCxnSpPr>
            <a:stCxn id="81" idx="3"/>
            <a:endCxn id="58" idx="3"/>
          </p:cNvCxnSpPr>
          <p:nvPr/>
        </p:nvCxnSpPr>
        <p:spPr bwMode="auto">
          <a:xfrm flipH="1" flipV="1">
            <a:off x="7978429" y="1926593"/>
            <a:ext cx="842043" cy="4096947"/>
          </a:xfrm>
          <a:prstGeom prst="curvedConnector3">
            <a:avLst>
              <a:gd name="adj1" fmla="val -27148"/>
            </a:avLst>
          </a:prstGeom>
          <a:solidFill>
            <a:schemeClr val="accent1"/>
          </a:solidFill>
          <a:ln w="31750" cap="flat" cmpd="sng" algn="ctr">
            <a:solidFill>
              <a:srgbClr val="7BA03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0" name="TextBox 119"/>
          <p:cNvSpPr txBox="1"/>
          <p:nvPr/>
        </p:nvSpPr>
        <p:spPr bwMode="auto">
          <a:xfrm>
            <a:off x="8361008" y="3790201"/>
            <a:ext cx="60348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aseline="0" dirty="0">
                <a:solidFill>
                  <a:srgbClr val="7BA031"/>
                </a:solidFill>
                <a:latin typeface="+mn-lt"/>
              </a:rPr>
              <a:t>~2000</a:t>
            </a:r>
            <a:br>
              <a:rPr lang="en-US" sz="1400" baseline="0" dirty="0">
                <a:solidFill>
                  <a:srgbClr val="7BA031"/>
                </a:solidFill>
                <a:latin typeface="+mn-lt"/>
              </a:rPr>
            </a:br>
            <a:r>
              <a:rPr lang="en-US" sz="1400" baseline="0" dirty="0">
                <a:solidFill>
                  <a:srgbClr val="7BA031"/>
                </a:solidFill>
                <a:latin typeface="+mn-lt"/>
              </a:rPr>
              <a:t>cycles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179512" y="4077652"/>
            <a:ext cx="112832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baseline="0" dirty="0">
                <a:solidFill>
                  <a:srgbClr val="FF0000"/>
                </a:solidFill>
                <a:latin typeface="+mn-lt"/>
              </a:rPr>
              <a:t>Cache miss</a:t>
            </a:r>
          </a:p>
        </p:txBody>
      </p:sp>
      <p:sp>
        <p:nvSpPr>
          <p:cNvPr id="86" name="TextBox 85"/>
          <p:cNvSpPr txBox="1"/>
          <p:nvPr/>
        </p:nvSpPr>
        <p:spPr bwMode="auto">
          <a:xfrm>
            <a:off x="4355926" y="2276872"/>
            <a:ext cx="93615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b="1" baseline="0" dirty="0">
                <a:solidFill>
                  <a:srgbClr val="FF0000"/>
                </a:solidFill>
                <a:latin typeface="+mn-lt"/>
              </a:rPr>
              <a:t>Cache hit</a:t>
            </a:r>
          </a:p>
        </p:txBody>
      </p:sp>
    </p:spTree>
    <p:extLst>
      <p:ext uri="{BB962C8B-B14F-4D97-AF65-F5344CB8AC3E}">
        <p14:creationId xmlns:p14="http://schemas.microsoft.com/office/powerpoint/2010/main" val="32655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6" grpId="0"/>
      <p:bldP spid="36" grpId="0"/>
      <p:bldP spid="37" grpId="0"/>
      <p:bldP spid="35" grpId="0" animBg="1"/>
      <p:bldP spid="38" grpId="0"/>
      <p:bldP spid="62" grpId="0" animBg="1"/>
      <p:bldP spid="70" grpId="0" animBg="1"/>
      <p:bldP spid="77" grpId="0" animBg="1"/>
      <p:bldP spid="79" grpId="0" animBg="1"/>
      <p:bldP spid="81" grpId="0" animBg="1"/>
      <p:bldP spid="96" grpId="0"/>
      <p:bldP spid="97" grpId="0"/>
      <p:bldP spid="107" grpId="0"/>
      <p:bldP spid="85" grpId="0"/>
      <p:bldP spid="109" grpId="0"/>
      <p:bldP spid="115" grpId="0"/>
      <p:bldP spid="120" grpId="0"/>
      <p:bldP spid="120" grpId="1"/>
      <p:bldP spid="84" grpId="0"/>
      <p:bldP spid="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UMA</a:t>
            </a:r>
          </a:p>
          <a:p>
            <a:pPr lvl="1"/>
            <a:r>
              <a:rPr lang="en-US" dirty="0"/>
              <a:t>Uniform memory access </a:t>
            </a:r>
          </a:p>
          <a:p>
            <a:pPr lvl="1"/>
            <a:r>
              <a:rPr lang="en-US" dirty="0"/>
              <a:t>Is gone</a:t>
            </a:r>
          </a:p>
          <a:p>
            <a:r>
              <a:rPr lang="en-US" dirty="0" err="1"/>
              <a:t>ccNUMA</a:t>
            </a:r>
            <a:endParaRPr lang="en-US" dirty="0"/>
          </a:p>
          <a:p>
            <a:pPr lvl="1"/>
            <a:r>
              <a:rPr lang="en-US" dirty="0"/>
              <a:t>Cache coherent non-uniform memory access</a:t>
            </a:r>
          </a:p>
          <a:p>
            <a:pPr lvl="1"/>
            <a:r>
              <a:rPr lang="en-US" dirty="0"/>
              <a:t>Multiple copies of data </a:t>
            </a:r>
          </a:p>
          <a:p>
            <a:pPr lvl="1"/>
            <a:r>
              <a:rPr lang="en-US" dirty="0"/>
              <a:t>Mechanisms to maintain coherency</a:t>
            </a:r>
          </a:p>
          <a:p>
            <a:pPr lvl="1"/>
            <a:r>
              <a:rPr lang="en-US" dirty="0"/>
              <a:t>The farther away data is from processor, the longer it takes to fetch it</a:t>
            </a:r>
          </a:p>
          <a:p>
            <a:pPr lvl="1"/>
            <a:r>
              <a:rPr lang="en-US" dirty="0"/>
              <a:t>Complicating factor</a:t>
            </a:r>
          </a:p>
          <a:p>
            <a:pPr lvl="1"/>
            <a:r>
              <a:rPr lang="en-US" dirty="0"/>
              <a:t>It is here to stay …</a:t>
            </a:r>
          </a:p>
          <a:p>
            <a:pPr lvl="1"/>
            <a:r>
              <a:rPr lang="en-US" dirty="0"/>
              <a:t>Overlap computation and communication</a:t>
            </a:r>
            <a:br>
              <a:rPr lang="en-US" dirty="0"/>
            </a:br>
            <a:r>
              <a:rPr lang="en-US" dirty="0"/>
              <a:t>	= form of parallelization</a:t>
            </a:r>
          </a:p>
        </p:txBody>
      </p:sp>
    </p:spTree>
    <p:extLst>
      <p:ext uri="{BB962C8B-B14F-4D97-AF65-F5344CB8AC3E}">
        <p14:creationId xmlns:p14="http://schemas.microsoft.com/office/powerpoint/2010/main" val="148786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optimization</a:t>
            </a:r>
            <a:br>
              <a:rPr lang="en-US" dirty="0"/>
            </a:br>
            <a:r>
              <a:rPr lang="en-US" sz="2000" dirty="0"/>
              <a:t>what influences serial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Vectorization</a:t>
            </a:r>
            <a:r>
              <a:rPr lang="en-US" dirty="0"/>
              <a:t> = parallelization in a single thread</a:t>
            </a:r>
          </a:p>
          <a:p>
            <a:pPr lvl="1"/>
            <a:r>
              <a:rPr lang="en-US" dirty="0"/>
              <a:t>SIMD, FMA</a:t>
            </a:r>
          </a:p>
          <a:p>
            <a:pPr lvl="2"/>
            <a:r>
              <a:rPr lang="en-US" dirty="0"/>
              <a:t>Apply instruction to vector register instead of scalar register</a:t>
            </a:r>
          </a:p>
          <a:p>
            <a:pPr lvl="2"/>
            <a:r>
              <a:rPr lang="en-US" dirty="0"/>
              <a:t>Register width </a:t>
            </a:r>
          </a:p>
          <a:p>
            <a:pPr lvl="3"/>
            <a:r>
              <a:rPr lang="en-US" dirty="0">
                <a:latin typeface="Menlo Regular"/>
                <a:cs typeface="Menlo Regular"/>
              </a:rPr>
              <a:t>128 bit =  4 SP = 2 DP	</a:t>
            </a:r>
            <a:r>
              <a:rPr lang="en-US" dirty="0" err="1">
                <a:latin typeface="Menlo Regular"/>
                <a:cs typeface="Menlo Regular"/>
              </a:rPr>
              <a:t>Harpertown</a:t>
            </a:r>
            <a:r>
              <a:rPr lang="en-US" dirty="0">
                <a:latin typeface="Menlo Regular"/>
                <a:cs typeface="Menlo Regular"/>
              </a:rPr>
              <a:t>, </a:t>
            </a:r>
            <a:r>
              <a:rPr lang="en-US" dirty="0" err="1">
                <a:latin typeface="Menlo Regular"/>
                <a:cs typeface="Menlo Regular"/>
              </a:rPr>
              <a:t>Westmere</a:t>
            </a:r>
            <a:r>
              <a:rPr lang="en-US" dirty="0">
                <a:latin typeface="Menlo Regular"/>
                <a:cs typeface="Menlo Regular"/>
              </a:rPr>
              <a:t>  (Turing)</a:t>
            </a:r>
          </a:p>
          <a:p>
            <a:pPr lvl="3"/>
            <a:r>
              <a:rPr lang="en-US" dirty="0">
                <a:latin typeface="Menlo Regular"/>
                <a:cs typeface="Menlo Regular"/>
              </a:rPr>
              <a:t>256 bit =  8 SP = 4 DP	Ivy Bridge 	  (Hopper)</a:t>
            </a:r>
          </a:p>
          <a:p>
            <a:pPr lvl="3"/>
            <a:r>
              <a:rPr lang="en-US" dirty="0">
                <a:latin typeface="Menlo Regular"/>
                <a:cs typeface="Menlo Regular"/>
              </a:rPr>
              <a:t>512 bit = 16 SP = 8 DP	Xeon Phi		  (Vic3)</a:t>
            </a:r>
          </a:p>
          <a:p>
            <a:pPr lvl="1"/>
            <a:r>
              <a:rPr lang="en-US" dirty="0"/>
              <a:t>Pipelines </a:t>
            </a:r>
          </a:p>
          <a:p>
            <a:pPr lvl="2"/>
            <a:r>
              <a:rPr lang="en-US" dirty="0">
                <a:latin typeface="Menlo Regular"/>
                <a:cs typeface="Menlo Regular"/>
              </a:rPr>
              <a:t>LI0 DI0 XI0 LI1 DI1 XI1 LI2  DI2  XI2  …</a:t>
            </a:r>
          </a:p>
          <a:p>
            <a:pPr lvl="2"/>
            <a:r>
              <a:rPr lang="en-US" dirty="0">
                <a:latin typeface="Menlo Regular"/>
                <a:cs typeface="Menlo Regular"/>
              </a:rPr>
              <a:t>5 stage pipeline </a:t>
            </a:r>
          </a:p>
          <a:p>
            <a:pPr lvl="2" indent="0">
              <a:buNone/>
            </a:pPr>
            <a:r>
              <a:rPr lang="en-US" dirty="0">
                <a:latin typeface="Menlo Regular"/>
                <a:cs typeface="Menlo Regular"/>
              </a:rPr>
              <a:t>LI0 DI0 XI0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LI5 DI5 XI5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LI10 DI10 XI10 …</a:t>
            </a:r>
          </a:p>
          <a:p>
            <a:pPr lvl="2" indent="0">
              <a:buNone/>
            </a:pPr>
            <a:r>
              <a:rPr lang="en-US" dirty="0">
                <a:latin typeface="Menlo Regular"/>
                <a:cs typeface="Menlo Regular"/>
              </a:rPr>
              <a:t>    LI1 DI1 XI1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LI6 DI6 XI6 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LI10 DI10 …</a:t>
            </a:r>
            <a:endParaRPr lang="en-US" dirty="0">
              <a:solidFill>
                <a:srgbClr val="7BA031"/>
              </a:solidFill>
              <a:latin typeface="Menlo Regular"/>
              <a:cs typeface="Menlo Regular"/>
            </a:endParaRPr>
          </a:p>
          <a:p>
            <a:pPr marL="804863" lvl="2" indent="0">
              <a:buNone/>
            </a:pPr>
            <a:r>
              <a:rPr lang="en-US" dirty="0">
                <a:latin typeface="Menlo Regular"/>
                <a:cs typeface="Menlo Regular"/>
              </a:rPr>
              <a:t>        LI2 DI2 XI2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LI7 DI7  XI7 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LI10 …</a:t>
            </a:r>
            <a:endParaRPr lang="en-US" dirty="0">
              <a:latin typeface="Menlo Regular"/>
              <a:cs typeface="Menlo Regular"/>
            </a:endParaRPr>
          </a:p>
          <a:p>
            <a:pPr marL="804863" lvl="2" indent="0">
              <a:buNone/>
            </a:pPr>
            <a:r>
              <a:rPr lang="en-US" dirty="0">
                <a:latin typeface="Menlo Regular"/>
                <a:cs typeface="Menlo Regular"/>
              </a:rPr>
              <a:t>            LI3 DI3 XI3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LI8  DI8  XI8 </a:t>
            </a:r>
            <a:r>
              <a:rPr lang="en-US" dirty="0">
                <a:solidFill>
                  <a:srgbClr val="B80B1D"/>
                </a:solidFill>
                <a:latin typeface="Menlo Regular"/>
                <a:cs typeface="Menlo Regular"/>
              </a:rPr>
              <a:t> …</a:t>
            </a:r>
            <a:endParaRPr lang="en-US" dirty="0">
              <a:latin typeface="Menlo Regular"/>
              <a:cs typeface="Menlo Regular"/>
            </a:endParaRPr>
          </a:p>
          <a:p>
            <a:pPr marL="914400" lvl="2" indent="0">
              <a:buNone/>
            </a:pPr>
            <a:r>
              <a:rPr lang="en-US" dirty="0">
                <a:latin typeface="Menlo Regular"/>
                <a:cs typeface="Menlo Regular"/>
              </a:rPr>
              <a:t>               LI4 DI4 XI4  </a:t>
            </a:r>
            <a:r>
              <a:rPr lang="en-US" dirty="0">
                <a:solidFill>
                  <a:srgbClr val="7BA031"/>
                </a:solidFill>
                <a:latin typeface="Menlo Regular"/>
                <a:cs typeface="Menlo Regular"/>
              </a:rPr>
              <a:t>LI9  DI9  …</a:t>
            </a:r>
            <a:endParaRPr lang="en-US" dirty="0">
              <a:latin typeface="Menlo Regular"/>
              <a:cs typeface="Menlo Regular"/>
            </a:endParaRPr>
          </a:p>
          <a:p>
            <a:pPr marL="804863" lvl="2" indent="-285750">
              <a:tabLst>
                <a:tab pos="1258888" algn="l"/>
              </a:tabLst>
            </a:pPr>
            <a:r>
              <a:rPr lang="en-US" dirty="0"/>
              <a:t>Pipelines can be broken by </a:t>
            </a:r>
          </a:p>
          <a:p>
            <a:pPr marL="1068388" lvl="3" indent="-285750">
              <a:tabLst>
                <a:tab pos="1258888" algn="l"/>
              </a:tabLst>
            </a:pPr>
            <a:r>
              <a:rPr lang="en-US" dirty="0"/>
              <a:t>load/store from/to main memory</a:t>
            </a:r>
          </a:p>
          <a:p>
            <a:pPr marL="1068388" lvl="3" indent="-285750">
              <a:tabLst>
                <a:tab pos="1258888" algn="l"/>
              </a:tabLst>
            </a:pPr>
            <a:r>
              <a:rPr lang="en-US" dirty="0"/>
              <a:t>conditional branches</a:t>
            </a:r>
          </a:p>
        </p:txBody>
      </p:sp>
    </p:spTree>
    <p:extLst>
      <p:ext uri="{BB962C8B-B14F-4D97-AF65-F5344CB8AC3E}">
        <p14:creationId xmlns:p14="http://schemas.microsoft.com/office/powerpoint/2010/main" val="312956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parallelize?</a:t>
            </a:r>
            <a:br>
              <a:rPr lang="en-US" dirty="0"/>
            </a:br>
            <a:r>
              <a:rPr lang="en-US" sz="2000" dirty="0"/>
              <a:t>and what to do first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124744"/>
            <a:ext cx="8136904" cy="3888432"/>
          </a:xfrm>
        </p:spPr>
        <p:txBody>
          <a:bodyPr anchor="t" anchorCtr="0"/>
          <a:lstStyle/>
          <a:p>
            <a:r>
              <a:rPr lang="en-US" dirty="0"/>
              <a:t>Criteria for efficient loops – 1</a:t>
            </a:r>
          </a:p>
          <a:p>
            <a:endParaRPr lang="en-US" dirty="0"/>
          </a:p>
          <a:p>
            <a:pPr indent="0">
              <a:buNone/>
            </a:pPr>
            <a:r>
              <a:rPr lang="en-US" b="1" dirty="0"/>
              <a:t>Prefer loops with high computational intensity</a:t>
            </a:r>
          </a:p>
          <a:p>
            <a:pPr lvl="1"/>
            <a:r>
              <a:rPr lang="en-US" dirty="0"/>
              <a:t>Number of Flops per memory access</a:t>
            </a:r>
          </a:p>
          <a:p>
            <a:pPr lvl="1"/>
            <a:r>
              <a:rPr lang="en-US" dirty="0"/>
              <a:t>The higher the better</a:t>
            </a:r>
          </a:p>
          <a:p>
            <a:pPr lvl="1"/>
            <a:r>
              <a:rPr lang="en-US" dirty="0"/>
              <a:t>SIMD very powerful, won’t help if </a:t>
            </a:r>
            <a:br>
              <a:rPr lang="en-US" dirty="0"/>
            </a:br>
            <a:r>
              <a:rPr lang="en-US" dirty="0"/>
              <a:t>memory bound</a:t>
            </a:r>
          </a:p>
          <a:p>
            <a:pPr lvl="1"/>
            <a:r>
              <a:rPr lang="en-US" dirty="0"/>
              <a:t>Code balance = (Computational intensity)</a:t>
            </a:r>
            <a:r>
              <a:rPr lang="en-US" baseline="30000" dirty="0"/>
              <a:t>-1</a:t>
            </a:r>
          </a:p>
          <a:p>
            <a:pPr lvl="1"/>
            <a:r>
              <a:rPr lang="en-US" dirty="0"/>
              <a:t>Don’t cheat, measure useful work</a:t>
            </a:r>
          </a:p>
          <a:p>
            <a:pPr lvl="2"/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]+a[</a:t>
            </a:r>
            <a:r>
              <a:rPr lang="en-US" dirty="0" err="1"/>
              <a:t>i</a:t>
            </a:r>
            <a:r>
              <a:rPr lang="en-US" dirty="0"/>
              <a:t>]+a[</a:t>
            </a:r>
            <a:r>
              <a:rPr lang="en-US" dirty="0" err="1"/>
              <a:t>i</a:t>
            </a:r>
            <a:r>
              <a:rPr lang="en-US" dirty="0"/>
              <a:t>]+a[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Is no improvement over</a:t>
            </a:r>
          </a:p>
          <a:p>
            <a:pPr lvl="2"/>
            <a:r>
              <a:rPr lang="en-US" dirty="0"/>
              <a:t>4*a[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marL="273050" lvl="1" indent="0">
              <a:buNone/>
            </a:pPr>
            <a:endParaRPr lang="en-US" baseline="30000" dirty="0"/>
          </a:p>
          <a:p>
            <a:pPr lvl="1"/>
            <a:endParaRPr lang="en-US" baseline="3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03" y="2780928"/>
            <a:ext cx="2558593" cy="34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 : P = min(PP,B×I)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1800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Computational intensity (I) [F/B]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>
                <a:solidFill>
                  <a:srgbClr val="003D62"/>
                </a:solidFill>
                <a:latin typeface="+mj-lt"/>
              </a:rPr>
              <a:t>Performance [F/s]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24699" y="2442374"/>
            <a:ext cx="299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7E002F"/>
                </a:solidFill>
                <a:latin typeface="+mj-lt"/>
              </a:rPr>
              <a:t>machine peak performance</a:t>
            </a:r>
          </a:p>
        </p:txBody>
      </p:sp>
      <p:sp>
        <p:nvSpPr>
          <p:cNvPr id="20" name="TextBox 19"/>
          <p:cNvSpPr txBox="1"/>
          <p:nvPr/>
        </p:nvSpPr>
        <p:spPr>
          <a:xfrm rot="18753246">
            <a:off x="1732582" y="3591584"/>
            <a:ext cx="1621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7E002F"/>
                </a:solidFill>
                <a:latin typeface="+mn-lt"/>
              </a:rPr>
              <a:t>Bandwidth x 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3995936" y="3068960"/>
            <a:ext cx="3816424" cy="206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30212" indent="-342900">
              <a:buFont typeface="+mj-lt"/>
              <a:buAutoNum type="arabicPeriod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Determine roofline of your machine (measure peak performance and bandwidth)</a:t>
            </a:r>
          </a:p>
          <a:p>
            <a:pPr marL="430212" indent="-342900">
              <a:buFont typeface="+mj-lt"/>
              <a:buAutoNum type="arabicPeriod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Measure computational intensity and performance of micro-benchmark and plot</a:t>
            </a:r>
          </a:p>
          <a:p>
            <a:pPr marL="430212" indent="-342900">
              <a:buFont typeface="+mj-lt"/>
              <a:buAutoNum type="arabicPeriod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Compare with roofline and try to understand</a:t>
            </a:r>
          </a:p>
        </p:txBody>
      </p: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203753" y="4149096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 bwMode="auto">
          <a:xfrm flipV="1">
            <a:off x="3995936" y="3068960"/>
            <a:ext cx="3816424" cy="2088232"/>
          </a:xfrm>
          <a:prstGeom prst="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1475656" y="2874422"/>
            <a:ext cx="230425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dash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096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7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PhD in Science </a:t>
            </a:r>
          </a:p>
          <a:p>
            <a:r>
              <a:rPr lang="en-US" dirty="0"/>
              <a:t>20 years of experience in </a:t>
            </a:r>
          </a:p>
          <a:p>
            <a:pPr lvl="1"/>
            <a:r>
              <a:rPr lang="en-US" dirty="0" err="1"/>
              <a:t>modelling</a:t>
            </a:r>
            <a:r>
              <a:rPr lang="en-US" dirty="0"/>
              <a:t>/simulation, ODEs, PDEs</a:t>
            </a:r>
          </a:p>
          <a:p>
            <a:pPr lvl="1"/>
            <a:r>
              <a:rPr lang="en-US" dirty="0"/>
              <a:t>software development Fortran, C/C++, python</a:t>
            </a:r>
          </a:p>
          <a:p>
            <a:pPr lvl="1"/>
            <a:r>
              <a:rPr lang="en-US" dirty="0"/>
              <a:t>Particle based simulation DEM Research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computer science degree</a:t>
            </a:r>
          </a:p>
          <a:p>
            <a:pPr lvl="1"/>
            <a:r>
              <a:rPr lang="en-US" dirty="0"/>
              <a:t>Learned most things “the hard way”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endParaRPr lang="en-US" dirty="0"/>
          </a:p>
        </p:txBody>
      </p:sp>
      <p:pic>
        <p:nvPicPr>
          <p:cNvPr id="4" name="spheres2000_sheet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3053590"/>
            <a:ext cx="5724128" cy="26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6544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Computational intensity (I) [F/B]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>
                <a:solidFill>
                  <a:srgbClr val="003D62"/>
                </a:solidFill>
                <a:latin typeface="+mj-lt"/>
              </a:rPr>
              <a:t>Performance [F/s]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2771800" y="4077072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139952" y="4179999"/>
            <a:ext cx="4032448" cy="833178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198438">
              <a:buFont typeface="Arial"/>
              <a:buChar char="•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Bandwidth limited 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Close to roofline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Improve computational intensity 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4139952" y="3212976"/>
            <a:ext cx="4032448" cy="833178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8000" tIns="46800" rIns="108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Measure the computational intensity I</a:t>
            </a:r>
            <a:r>
              <a:rPr lang="en-US" sz="1600" dirty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 and the performance 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 for a micro-benchmark</a:t>
            </a:r>
          </a:p>
        </p:txBody>
      </p:sp>
      <p:cxnSp>
        <p:nvCxnSpPr>
          <p:cNvPr id="13" name="Curved Connector 12"/>
          <p:cNvCxnSpPr>
            <a:stCxn id="27" idx="1"/>
            <a:endCxn id="4" idx="0"/>
          </p:cNvCxnSpPr>
          <p:nvPr/>
        </p:nvCxnSpPr>
        <p:spPr bwMode="auto">
          <a:xfrm rot="10800000" flipV="1">
            <a:off x="2843856" y="3629564"/>
            <a:ext cx="1296096" cy="44750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stCxn id="4" idx="4"/>
          </p:cNvCxnSpPr>
          <p:nvPr/>
        </p:nvCxnSpPr>
        <p:spPr bwMode="auto">
          <a:xfrm flipH="1">
            <a:off x="2843808" y="4221072"/>
            <a:ext cx="48" cy="1152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4" idx="2"/>
          </p:cNvCxnSpPr>
          <p:nvPr/>
        </p:nvCxnSpPr>
        <p:spPr bwMode="auto">
          <a:xfrm flipH="1">
            <a:off x="1475656" y="4149072"/>
            <a:ext cx="1296144" cy="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 bwMode="auto">
          <a:xfrm>
            <a:off x="2123728" y="3830851"/>
            <a:ext cx="1651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I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2915816" y="4581128"/>
            <a:ext cx="2025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112445" y="3758843"/>
            <a:ext cx="97983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-&gt; (I</a:t>
            </a:r>
            <a:r>
              <a:rPr lang="en-US" sz="1600" dirty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,P</a:t>
            </a:r>
            <a:r>
              <a:rPr lang="en-US" sz="1600" dirty="0">
                <a:solidFill>
                  <a:srgbClr val="3F5791"/>
                </a:solidFill>
                <a:latin typeface="+mn-lt"/>
              </a:rPr>
              <a:t>µ</a:t>
            </a: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)</a:t>
            </a:r>
            <a:endParaRPr lang="en-US" sz="1600" baseline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55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4" grpId="0"/>
      <p:bldP spid="35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model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1464459" y="5394702"/>
            <a:ext cx="50405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1464459" y="2154342"/>
            <a:ext cx="0" cy="3240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3D62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464459" y="2874422"/>
            <a:ext cx="2304256" cy="25202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68715" y="2874422"/>
            <a:ext cx="266429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E002F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76544" y="5466710"/>
            <a:ext cx="359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Computational intensity (I) [F/B]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5614" y="3147065"/>
            <a:ext cx="22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0" dirty="0">
                <a:solidFill>
                  <a:srgbClr val="003D62"/>
                </a:solidFill>
                <a:latin typeface="+mj-lt"/>
              </a:rPr>
              <a:t>Performance [F/s]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 bwMode="auto">
          <a:xfrm>
            <a:off x="4139952" y="3573016"/>
            <a:ext cx="144111" cy="144000"/>
          </a:xfrm>
          <a:prstGeom prst="ellipse">
            <a:avLst/>
          </a:prstGeom>
          <a:solidFill>
            <a:srgbClr val="003D62"/>
          </a:solidFill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5656" y="1988840"/>
            <a:ext cx="5442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>
                <a:solidFill>
                  <a:srgbClr val="003D62"/>
                </a:solidFill>
                <a:latin typeface="+mj-lt"/>
              </a:rPr>
              <a:t>Bandwidth limited &lt;-|-&gt; peak performance limited 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004048" y="3212976"/>
            <a:ext cx="3851920" cy="1079399"/>
          </a:xfrm>
          <a:prstGeom prst="rect">
            <a:avLst/>
          </a:prstGeom>
          <a:noFill/>
          <a:ln w="9525">
            <a:solidFill>
              <a:srgbClr val="3F579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2000" tIns="46800" rIns="72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198438">
              <a:buFont typeface="Arial"/>
              <a:buChar char="•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Peak performance limited 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below roofline</a:t>
            </a:r>
          </a:p>
          <a:p>
            <a:pPr marL="285750" indent="-198438">
              <a:buFont typeface="Arial"/>
              <a:buChar char="•"/>
            </a:pPr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Improve memory access pattern, or do more with your data</a:t>
            </a:r>
          </a:p>
        </p:txBody>
      </p:sp>
      <p:cxnSp>
        <p:nvCxnSpPr>
          <p:cNvPr id="30" name="Straight Connector 29"/>
          <p:cNvCxnSpPr>
            <a:stCxn id="4" idx="4"/>
          </p:cNvCxnSpPr>
          <p:nvPr/>
        </p:nvCxnSpPr>
        <p:spPr bwMode="auto">
          <a:xfrm flipH="1">
            <a:off x="4211960" y="3717016"/>
            <a:ext cx="48" cy="165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4" idx="2"/>
          </p:cNvCxnSpPr>
          <p:nvPr/>
        </p:nvCxnSpPr>
        <p:spPr bwMode="auto">
          <a:xfrm flipH="1">
            <a:off x="1475656" y="3645016"/>
            <a:ext cx="2664296" cy="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3D6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 bwMode="auto">
          <a:xfrm>
            <a:off x="2843808" y="3284984"/>
            <a:ext cx="1651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I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3937406" y="4293096"/>
            <a:ext cx="2025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3F5791"/>
                </a:solidFill>
                <a:latin typeface="+mn-lt"/>
              </a:rPr>
              <a:t>P</a:t>
            </a:r>
            <a:r>
              <a:rPr lang="en-US" sz="1600" dirty="0">
                <a:solidFill>
                  <a:srgbClr val="3F5791"/>
                </a:solidFill>
              </a:rPr>
              <a:t>µ</a:t>
            </a:r>
            <a:endParaRPr lang="en-US" sz="1600" baseline="0" dirty="0">
              <a:solidFill>
                <a:srgbClr val="3F579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8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BA031"/>
                </a:solidFill>
              </a:rPr>
              <a:t>peak performance</a:t>
            </a:r>
            <a:r>
              <a:rPr lang="en-US" dirty="0"/>
              <a:t>/</a:t>
            </a:r>
            <a:r>
              <a:rPr lang="en-US" dirty="0">
                <a:solidFill>
                  <a:srgbClr val="B80B1D"/>
                </a:solidFill>
              </a:rPr>
              <a:t>bandwidth</a:t>
            </a:r>
            <a:r>
              <a:rPr lang="en-US" dirty="0">
                <a:solidFill>
                  <a:srgbClr val="7BA031"/>
                </a:solidFill>
              </a:rPr>
              <a:t> </a:t>
            </a:r>
            <a:br>
              <a:rPr lang="en-US" dirty="0">
                <a:solidFill>
                  <a:srgbClr val="7BA031"/>
                </a:solidFill>
              </a:rPr>
            </a:br>
            <a:r>
              <a:rPr lang="en-US" dirty="0">
                <a:solidFill>
                  <a:srgbClr val="7BA031"/>
                </a:solidFill>
              </a:rPr>
              <a:t>	</a:t>
            </a:r>
            <a:r>
              <a:rPr lang="en-US" dirty="0"/>
              <a:t>= FLOPs per byte you need to keep CPU busy</a:t>
            </a:r>
          </a:p>
          <a:p>
            <a:r>
              <a:rPr lang="en-US" dirty="0"/>
              <a:t>(for loops that read from main memory)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595073"/>
              </p:ext>
            </p:extLst>
          </p:nvPr>
        </p:nvGraphicFramePr>
        <p:xfrm>
          <a:off x="990475" y="3284984"/>
          <a:ext cx="7109917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8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7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3D62"/>
                          </a:solidFill>
                        </a:rPr>
                        <a:t>CPU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GHz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sockets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 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threads</a:t>
                      </a:r>
                      <a:r>
                        <a:rPr 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br>
                        <a:rPr 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</a:br>
                      <a:r>
                        <a:rPr 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per </a:t>
                      </a: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vector</a:t>
                      </a:r>
                      <a:r>
                        <a:rPr 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width</a:t>
                      </a:r>
                      <a:endParaRPr 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BA031"/>
                          </a:solidFill>
                        </a:rPr>
                        <a:t>GHz</a:t>
                      </a:r>
                      <a:r>
                        <a:rPr lang="en-US" sz="1200" baseline="0" dirty="0">
                          <a:solidFill>
                            <a:srgbClr val="7BA031"/>
                          </a:solidFill>
                        </a:rPr>
                        <a:t> x f</a:t>
                      </a:r>
                    </a:p>
                    <a:p>
                      <a:pPr algn="ctr"/>
                      <a:r>
                        <a:rPr lang="en-US" sz="1200" baseline="0" dirty="0">
                          <a:solidFill>
                            <a:srgbClr val="7BA031"/>
                          </a:solidFill>
                        </a:rPr>
                        <a:t>(</a:t>
                      </a:r>
                      <a:r>
                        <a:rPr lang="en-US" sz="1200" baseline="0" dirty="0" err="1">
                          <a:solidFill>
                            <a:srgbClr val="7BA031"/>
                          </a:solidFill>
                        </a:rPr>
                        <a:t>Gflops</a:t>
                      </a:r>
                      <a:r>
                        <a:rPr lang="en-US" sz="1200" baseline="0" dirty="0">
                          <a:solidFill>
                            <a:srgbClr val="7BA031"/>
                          </a:solidFill>
                        </a:rPr>
                        <a:t>/s)</a:t>
                      </a:r>
                      <a:endParaRPr lang="en-US" sz="1200" dirty="0">
                        <a:solidFill>
                          <a:srgbClr val="7BA03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80B1D"/>
                          </a:solidFill>
                        </a:rPr>
                        <a:t>GB/s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3D62"/>
                          </a:solidFill>
                        </a:rPr>
                        <a:t>Flops/B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003D62"/>
                          </a:solidFill>
                        </a:rPr>
                        <a:t>Harpertown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4/2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BA031"/>
                          </a:solidFill>
                        </a:rPr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80B1D"/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3D62"/>
                          </a:solidFill>
                        </a:rPr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rgbClr val="003D62"/>
                          </a:solidFill>
                        </a:rPr>
                        <a:t>Westmere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2.26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2x6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4/2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BA031"/>
                          </a:solidFill>
                        </a:rPr>
                        <a:t>217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80B1D"/>
                          </a:solidFill>
                        </a:rPr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3D62"/>
                          </a:solidFill>
                        </a:rPr>
                        <a:t>27.8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3D62"/>
                          </a:solidFill>
                        </a:rPr>
                        <a:t>Xeon Phi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1.24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16/8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BA031"/>
                          </a:solidFill>
                        </a:rPr>
                        <a:t>4841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80B1D"/>
                          </a:solidFill>
                        </a:rPr>
                        <a:t>160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3D62"/>
                          </a:solidFill>
                        </a:rPr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3D62"/>
                          </a:solidFill>
                        </a:rPr>
                        <a:t>Ivy</a:t>
                      </a:r>
                      <a:r>
                        <a:rPr lang="en-US" sz="1200" baseline="0" dirty="0">
                          <a:solidFill>
                            <a:srgbClr val="003D62"/>
                          </a:solidFill>
                        </a:rPr>
                        <a:t> Bridge</a:t>
                      </a:r>
                      <a:endParaRPr lang="en-US" sz="12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2.8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2x10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8/4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BA031"/>
                          </a:solidFill>
                        </a:rPr>
                        <a:t>896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B80B1D"/>
                          </a:solidFill>
                        </a:rPr>
                        <a:t>80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3D62"/>
                          </a:solidFill>
                        </a:rPr>
                        <a:t>11.2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620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parallelize?</a:t>
            </a:r>
            <a:br>
              <a:rPr lang="en-US" dirty="0"/>
            </a:br>
            <a:r>
              <a:rPr lang="en-US" sz="2000" dirty="0"/>
              <a:t>and what to do first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Criteria for efficient loops – 2</a:t>
            </a:r>
          </a:p>
          <a:p>
            <a:pPr indent="0">
              <a:spcBef>
                <a:spcPts val="1200"/>
              </a:spcBef>
              <a:buNone/>
            </a:pPr>
            <a:r>
              <a:rPr lang="en-US" b="1" dirty="0"/>
              <a:t>Prefer loops with unit stride </a:t>
            </a:r>
          </a:p>
          <a:p>
            <a:pPr marL="804863" lvl="1" indent="0">
              <a:buNone/>
              <a:tabLst>
                <a:tab pos="449263" algn="l"/>
              </a:tabLs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float a[N];</a:t>
            </a:r>
          </a:p>
          <a:p>
            <a:pPr marL="804863" lvl="1" indent="0">
              <a:spcBef>
                <a:spcPts val="0"/>
              </a:spcBef>
              <a:spcAft>
                <a:spcPts val="600"/>
              </a:spcAft>
              <a:buNone/>
              <a:tabLst>
                <a:tab pos="449263" algn="l"/>
              </a:tabLs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&lt;N;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+=</a:t>
            </a:r>
            <a:r>
              <a:rPr lang="en-US" sz="1400" b="1" dirty="0">
                <a:solidFill>
                  <a:srgbClr val="B80B1D"/>
                </a:solidFill>
                <a:latin typeface="Courier"/>
                <a:cs typeface="Courier"/>
              </a:rPr>
              <a:t>stride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) { a[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] = … }</a:t>
            </a:r>
          </a:p>
          <a:p>
            <a:pPr marL="541338" lvl="1" indent="-271463">
              <a:tabLst>
                <a:tab pos="449263" algn="l"/>
              </a:tabLst>
            </a:pPr>
            <a:r>
              <a:rPr lang="en-US" sz="1800" dirty="0"/>
              <a:t>every load/store loads/stores an entire cache line</a:t>
            </a:r>
          </a:p>
          <a:p>
            <a:pPr lvl="2"/>
            <a:r>
              <a:rPr lang="en-US" dirty="0"/>
              <a:t>typically 64 Bytes = 16 SP = 8 DP</a:t>
            </a:r>
          </a:p>
          <a:p>
            <a:pPr marL="541338" lvl="1" indent="-268288"/>
            <a:r>
              <a:rPr lang="en-US" sz="1800" dirty="0"/>
              <a:t>Avoid filling the cache with data you do not need</a:t>
            </a:r>
          </a:p>
          <a:p>
            <a:pPr marL="541338" lvl="1" indent="-268288"/>
            <a:r>
              <a:rPr lang="en-US" sz="1800" dirty="0"/>
              <a:t>Make sure you use the data that are loaded in the cache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Courier"/>
              <a:cs typeface="Courier"/>
            </a:endParaRPr>
          </a:p>
          <a:p>
            <a:pPr marL="269875" lvl="1" indent="0">
              <a:spcBef>
                <a:spcPts val="1200"/>
              </a:spcBef>
              <a:buNone/>
              <a:tabLst>
                <a:tab pos="449263" algn="l"/>
              </a:tabLst>
            </a:pPr>
            <a:r>
              <a:rPr lang="en-US" sz="2200" b="1" dirty="0"/>
              <a:t>Prefer data structures enabling unit stride </a:t>
            </a:r>
          </a:p>
          <a:p>
            <a:pPr marL="541338" lvl="1" indent="-271463">
              <a:tabLst>
                <a:tab pos="449263" algn="l"/>
              </a:tabLst>
            </a:pPr>
            <a:r>
              <a:rPr lang="en-US" sz="1800" dirty="0"/>
              <a:t>Array of structure (</a:t>
            </a:r>
            <a:r>
              <a:rPr lang="en-US" sz="1800" dirty="0" err="1"/>
              <a:t>AoS</a:t>
            </a:r>
            <a:r>
              <a:rPr lang="en-US" sz="1800" dirty="0"/>
              <a:t>)     </a:t>
            </a:r>
            <a:r>
              <a:rPr lang="en-US" sz="1800" dirty="0" err="1"/>
              <a:t>vs</a:t>
            </a:r>
            <a:r>
              <a:rPr lang="en-US" sz="1800" dirty="0"/>
              <a:t>     structure of arrays (</a:t>
            </a:r>
            <a:r>
              <a:rPr lang="en-US" sz="1800" dirty="0" err="1"/>
              <a:t>SoA</a:t>
            </a:r>
            <a:r>
              <a:rPr lang="en-US" sz="1800" dirty="0"/>
              <a:t>)</a:t>
            </a:r>
          </a:p>
          <a:p>
            <a:pPr marL="804863" lvl="1" indent="0">
              <a:spcBef>
                <a:spcPts val="60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Particle </a:t>
            </a:r>
            <a:r>
              <a:rPr lang="en-US" sz="1400" b="1" dirty="0">
                <a:solidFill>
                  <a:srgbClr val="7F7F7F"/>
                </a:solidFill>
                <a:latin typeface="Courier"/>
                <a:cs typeface="Courier"/>
              </a:rPr>
              <a:t>// </a:t>
            </a:r>
            <a:r>
              <a:rPr lang="en-US" sz="1400" b="1" dirty="0" err="1">
                <a:solidFill>
                  <a:srgbClr val="7F7F7F"/>
                </a:solidFill>
                <a:latin typeface="Courier"/>
                <a:cs typeface="Courier"/>
              </a:rPr>
              <a:t>AoS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Particles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SoA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{ </a:t>
            </a:r>
            <a:r>
              <a:rPr lang="en-US" sz="1400" b="1" dirty="0">
                <a:solidFill>
                  <a:srgbClr val="B2230A"/>
                </a:solidFill>
                <a:latin typeface="Courier"/>
                <a:cs typeface="Courier"/>
              </a:rPr>
              <a:t>double </a:t>
            </a:r>
            <a:r>
              <a:rPr lang="en-US" sz="1400" b="1" dirty="0" err="1">
                <a:solidFill>
                  <a:srgbClr val="B2230A"/>
                </a:solidFill>
                <a:latin typeface="Courier"/>
                <a:cs typeface="Courier"/>
              </a:rPr>
              <a:t>x,y,z,vx,vz,vy,m</a:t>
            </a:r>
            <a:r>
              <a:rPr lang="en-US" sz="1400" b="1" dirty="0">
                <a:solidFill>
                  <a:srgbClr val="B2230A"/>
                </a:solidFill>
                <a:latin typeface="Courier"/>
                <a:cs typeface="Courier"/>
              </a:rPr>
              <a:t>; </a:t>
            </a:r>
            <a:r>
              <a:rPr lang="en-US" sz="1400" b="1" dirty="0">
                <a:latin typeface="Courier"/>
                <a:cs typeface="Courier"/>
              </a:rPr>
              <a:t>};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	{ </a:t>
            </a:r>
            <a:r>
              <a:rPr lang="en-US" sz="1400" b="1" dirty="0">
                <a:solidFill>
                  <a:srgbClr val="B2230A"/>
                </a:solidFill>
                <a:latin typeface="Courier"/>
                <a:cs typeface="Courier"/>
              </a:rPr>
              <a:t>double x[N],y[N],…;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 }; 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Particle particles</a:t>
            </a:r>
            <a:r>
              <a:rPr lang="en-US" sz="1400" b="1" dirty="0">
                <a:solidFill>
                  <a:srgbClr val="B2230A"/>
                </a:solidFill>
                <a:latin typeface="Courier"/>
                <a:cs typeface="Courier"/>
              </a:rPr>
              <a:t>[N]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Courier"/>
                <a:cs typeface="Courier"/>
              </a:rPr>
              <a:t>;	Particles particles;</a:t>
            </a:r>
          </a:p>
          <a:p>
            <a:pPr marL="804863" lvl="1" indent="0">
              <a:spcBef>
                <a:spcPts val="60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	// not efficient since 	// efficient, also for SIMD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non-unit stride for loops	//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but mind indirect data access!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which do not use all	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properties in the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struct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.</a:t>
            </a: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397375" algn="l"/>
              </a:tabLs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Also bad for SIMD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vectorization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  <a:p>
            <a:pPr marL="804863" lvl="1" indent="0">
              <a:spcBef>
                <a:spcPts val="0"/>
              </a:spcBef>
              <a:buNone/>
              <a:tabLst>
                <a:tab pos="449263" algn="l"/>
                <a:tab pos="809625" algn="l"/>
                <a:tab pos="4214813" algn="l"/>
              </a:tabLst>
            </a:pPr>
            <a:endParaRPr lang="en-US" sz="1400" b="1" dirty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545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Criteria for efficient loops – 3</a:t>
            </a:r>
          </a:p>
          <a:p>
            <a:endParaRPr lang="en-US" dirty="0"/>
          </a:p>
          <a:p>
            <a:pPr indent="0">
              <a:buNone/>
            </a:pPr>
            <a:r>
              <a:rPr lang="en-US" b="1" dirty="0"/>
              <a:t>Prefer predictable loops</a:t>
            </a:r>
          </a:p>
          <a:p>
            <a:pPr lvl="1"/>
            <a:r>
              <a:rPr lang="en-US" dirty="0"/>
              <a:t>Latency can be hidden by prefetching (compiler does this)</a:t>
            </a:r>
          </a:p>
          <a:p>
            <a:pPr indent="0">
              <a:buNone/>
              <a:tabLst>
                <a:tab pos="273050" algn="l"/>
                <a:tab pos="361950" algn="l"/>
              </a:tabLst>
            </a:pPr>
            <a:r>
              <a:rPr lang="en-US" b="1" dirty="0"/>
              <a:t>Avoid unpredictable loops</a:t>
            </a:r>
          </a:p>
          <a:p>
            <a:pPr lvl="1"/>
            <a:r>
              <a:rPr lang="en-US" dirty="0"/>
              <a:t>Conditional branches</a:t>
            </a:r>
          </a:p>
          <a:p>
            <a:pPr lvl="2"/>
            <a:r>
              <a:rPr lang="en-US" dirty="0"/>
              <a:t>Break pipelines</a:t>
            </a:r>
          </a:p>
          <a:p>
            <a:pPr lvl="1"/>
            <a:r>
              <a:rPr lang="en-US" dirty="0"/>
              <a:t>Indirect addressing/Pointer chasing</a:t>
            </a:r>
          </a:p>
          <a:p>
            <a:pPr lvl="2"/>
            <a:r>
              <a:rPr lang="en-US" dirty="0"/>
              <a:t>Bad memory access patterns, many cache misses</a:t>
            </a:r>
          </a:p>
          <a:p>
            <a:pPr lvl="1"/>
            <a:r>
              <a:rPr lang="en-US" dirty="0"/>
              <a:t>Compiler has no clue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305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36096" y="4221088"/>
            <a:ext cx="28803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8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parallelize?</a:t>
            </a:r>
            <a:br>
              <a:rPr lang="en-US" dirty="0"/>
            </a:br>
            <a:r>
              <a:rPr lang="en-US" dirty="0"/>
              <a:t>Or what to do first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size = 32 Kb = 4K doubles</a:t>
            </a:r>
          </a:p>
          <a:p>
            <a:r>
              <a:rPr lang="en-US" dirty="0"/>
              <a:t>Cache line size is 64 bytes or 4 DP or 8 SP</a:t>
            </a:r>
          </a:p>
          <a:p>
            <a:pPr lvl="1"/>
            <a:r>
              <a:rPr lang="en-US" dirty="0"/>
              <a:t>Every read will transfer 64 bytes to L1</a:t>
            </a:r>
          </a:p>
          <a:p>
            <a:pPr lvl="1">
              <a:tabLst>
                <a:tab pos="4660900" algn="r"/>
              </a:tabLst>
            </a:pPr>
            <a:r>
              <a:rPr lang="en-US" dirty="0"/>
              <a:t>Main memory-&gt;L1 	200 cycles</a:t>
            </a:r>
          </a:p>
          <a:p>
            <a:pPr lvl="1">
              <a:tabLst>
                <a:tab pos="4660900" algn="r"/>
              </a:tabLst>
            </a:pPr>
            <a:r>
              <a:rPr lang="en-US" dirty="0"/>
              <a:t>L3-&gt;L1	  52 cycles</a:t>
            </a:r>
          </a:p>
          <a:p>
            <a:pPr lvl="1">
              <a:tabLst>
                <a:tab pos="4660900" algn="r"/>
              </a:tabLst>
            </a:pPr>
            <a:endParaRPr lang="en-US" dirty="0"/>
          </a:p>
          <a:p>
            <a:pPr>
              <a:tabLst>
                <a:tab pos="4038600" algn="ctr"/>
              </a:tabLst>
            </a:pPr>
            <a:r>
              <a:rPr lang="en-US" b="1" dirty="0">
                <a:solidFill>
                  <a:srgbClr val="7E002F"/>
                </a:solidFill>
              </a:rPr>
              <a:t>Cache misses are expensive: </a:t>
            </a:r>
            <a:br>
              <a:rPr lang="en-US" b="1" dirty="0">
                <a:solidFill>
                  <a:srgbClr val="7E002F"/>
                </a:solidFill>
              </a:rPr>
            </a:br>
            <a:r>
              <a:rPr lang="en-US" b="1" dirty="0">
                <a:solidFill>
                  <a:srgbClr val="7E002F"/>
                </a:solidFill>
              </a:rPr>
              <a:t>	you easily miss hundreds of compute cycles</a:t>
            </a:r>
          </a:p>
          <a:p>
            <a:r>
              <a:rPr lang="en-US" dirty="0"/>
              <a:t>Exploit spatial and temporal data locality</a:t>
            </a:r>
          </a:p>
        </p:txBody>
      </p:sp>
    </p:spTree>
    <p:extLst>
      <p:ext uri="{BB962C8B-B14F-4D97-AF65-F5344CB8AC3E}">
        <p14:creationId xmlns:p14="http://schemas.microsoft.com/office/powerpoint/2010/main" val="16922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parallelize?</a:t>
            </a:r>
            <a:br>
              <a:rPr lang="en-US" dirty="0"/>
            </a:br>
            <a:r>
              <a:rPr lang="en-US" dirty="0"/>
              <a:t>Or what to do first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Spatial data locality =</a:t>
            </a:r>
          </a:p>
          <a:p>
            <a:pPr marL="457200" lvl="1" indent="0">
              <a:buNone/>
            </a:pPr>
            <a:r>
              <a:rPr lang="en-US" sz="2200" dirty="0"/>
              <a:t>make sure you use all data in a cache line</a:t>
            </a:r>
          </a:p>
          <a:p>
            <a:pPr marL="457200" lvl="1" indent="0">
              <a:buNone/>
            </a:pPr>
            <a:r>
              <a:rPr lang="en-US" sz="2200" dirty="0"/>
              <a:t>don’t jump around in main memory</a:t>
            </a:r>
          </a:p>
          <a:p>
            <a:pPr marL="457200" lvl="1" indent="0">
              <a:buNone/>
            </a:pPr>
            <a:r>
              <a:rPr lang="en-US" sz="2200" dirty="0"/>
              <a:t>&gt; Sort data approximately in the order that you</a:t>
            </a:r>
            <a:br>
              <a:rPr lang="en-US" sz="2200" dirty="0"/>
            </a:br>
            <a:r>
              <a:rPr lang="en-US" sz="2200" dirty="0"/>
              <a:t>   need them in loops</a:t>
            </a:r>
          </a:p>
          <a:p>
            <a:pPr lvl="1"/>
            <a:endParaRPr lang="en-US" dirty="0"/>
          </a:p>
          <a:p>
            <a:r>
              <a:rPr lang="en-US" dirty="0"/>
              <a:t>Temporal data locality =</a:t>
            </a:r>
          </a:p>
          <a:p>
            <a:pPr marL="457200" lvl="1" indent="0">
              <a:buNone/>
            </a:pPr>
            <a:r>
              <a:rPr lang="en-US" sz="2200" dirty="0"/>
              <a:t>once your data is in L1 cache, use it as much as possible</a:t>
            </a:r>
          </a:p>
          <a:p>
            <a:pPr marL="457200" lvl="1" indent="0">
              <a:buNone/>
            </a:pPr>
            <a:r>
              <a:rPr lang="en-US" sz="2200" dirty="0"/>
              <a:t>&gt; Apply tiling</a:t>
            </a:r>
          </a:p>
          <a:p>
            <a:pPr marL="45720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2340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983" y="1412775"/>
            <a:ext cx="3305001" cy="4572000"/>
          </a:xfrm>
        </p:spPr>
        <p:txBody>
          <a:bodyPr/>
          <a:lstStyle/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solidFill>
                  <a:srgbClr val="7BA031"/>
                </a:solidFill>
                <a:latin typeface="Courier"/>
                <a:cs typeface="Courier"/>
              </a:rPr>
              <a:t>// inefficient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except small problems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For all items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	Do this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For all items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	Do that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For all items</a:t>
            </a: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latin typeface="Courier"/>
                <a:cs typeface="Courier"/>
              </a:rPr>
              <a:t>	Do something else</a:t>
            </a:r>
          </a:p>
          <a:p>
            <a:pPr marL="0" indent="0">
              <a:buNone/>
              <a:tabLst>
                <a:tab pos="355600" algn="l"/>
              </a:tabLst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</a:tabLst>
            </a:pPr>
            <a:r>
              <a:rPr lang="en-US" sz="1800" dirty="0">
                <a:solidFill>
                  <a:srgbClr val="7F7F7F"/>
                </a:solidFill>
                <a:latin typeface="Courier"/>
                <a:cs typeface="Courier"/>
              </a:rPr>
              <a:t>// data transferred 3x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01219" y="1412775"/>
            <a:ext cx="4219253" cy="4572000"/>
          </a:xfrm>
        </p:spPr>
        <p:txBody>
          <a:bodyPr/>
          <a:lstStyle/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solidFill>
                  <a:srgbClr val="7BA031"/>
                </a:solidFill>
                <a:latin typeface="Courier"/>
                <a:cs typeface="Courier"/>
              </a:rPr>
              <a:t>// efficient 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chunk = collection of items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//       that fits in L1 cache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For all chunks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For all items in chunk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	Do this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For all items in chunk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	Do that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For all items in chunk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latin typeface="Courier"/>
                <a:cs typeface="Courier"/>
              </a:rPr>
              <a:t>		Do something else</a:t>
            </a: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355600" algn="l"/>
                <a:tab pos="723900" algn="l"/>
              </a:tabLst>
            </a:pPr>
            <a:r>
              <a:rPr lang="en-US" sz="1800" dirty="0">
                <a:solidFill>
                  <a:srgbClr val="7F7F7F"/>
                </a:solidFill>
                <a:latin typeface="Courier"/>
                <a:cs typeface="Courier"/>
              </a:rPr>
              <a:t>// data transferred once</a:t>
            </a:r>
          </a:p>
        </p:txBody>
      </p:sp>
    </p:spTree>
    <p:extLst>
      <p:ext uri="{BB962C8B-B14F-4D97-AF65-F5344CB8AC3E}">
        <p14:creationId xmlns:p14="http://schemas.microsoft.com/office/powerpoint/2010/main" val="48265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parallelize?</a:t>
            </a:r>
            <a:br>
              <a:rPr lang="en-US" dirty="0"/>
            </a:br>
            <a:r>
              <a:rPr lang="en-US" sz="2000" dirty="0"/>
              <a:t>and what to do first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13" y="1484785"/>
            <a:ext cx="7899027" cy="3456383"/>
          </a:xfrm>
        </p:spPr>
        <p:txBody>
          <a:bodyPr/>
          <a:lstStyle/>
          <a:p>
            <a:r>
              <a:rPr lang="en-US" dirty="0"/>
              <a:t>Criteria for efficient loops – 4</a:t>
            </a:r>
          </a:p>
          <a:p>
            <a:endParaRPr lang="en-US" dirty="0"/>
          </a:p>
          <a:p>
            <a:pPr indent="0">
              <a:buNone/>
            </a:pPr>
            <a:r>
              <a:rPr lang="en-US" b="1" dirty="0"/>
              <a:t>Prefer long loops </a:t>
            </a:r>
          </a:p>
          <a:p>
            <a:pPr lvl="1">
              <a:tabLst>
                <a:tab pos="449263" algn="l"/>
              </a:tabLst>
            </a:pPr>
            <a:r>
              <a:rPr lang="en-US" dirty="0"/>
              <a:t>Amortize startup and cleanup cost of pipelines and loop overhead</a:t>
            </a:r>
          </a:p>
          <a:p>
            <a:pPr marL="857250" lvl="1" indent="-457200">
              <a:tabLst>
                <a:tab pos="449263" algn="l"/>
              </a:tabLst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955212"/>
            <a:ext cx="4009406" cy="25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37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efficient loops – 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/>
              <a:t>Prefer loops which</a:t>
            </a:r>
          </a:p>
          <a:p>
            <a:pPr indent="0">
              <a:buNone/>
            </a:pPr>
            <a:r>
              <a:rPr lang="en-US" b="1" dirty="0"/>
              <a:t>	have high computational intensity</a:t>
            </a:r>
          </a:p>
          <a:p>
            <a:pPr indent="0">
              <a:buNone/>
            </a:pPr>
            <a:r>
              <a:rPr lang="en-US" b="1" dirty="0"/>
              <a:t>	have unit stride</a:t>
            </a:r>
          </a:p>
          <a:p>
            <a:pPr indent="0">
              <a:buNone/>
            </a:pPr>
            <a:r>
              <a:rPr lang="en-US" b="1" dirty="0"/>
              <a:t>	are predictable</a:t>
            </a:r>
          </a:p>
          <a:p>
            <a:pPr indent="0">
              <a:buNone/>
            </a:pPr>
            <a:r>
              <a:rPr lang="en-US" b="1" dirty="0"/>
              <a:t>	are long</a:t>
            </a:r>
          </a:p>
        </p:txBody>
      </p:sp>
    </p:spTree>
    <p:extLst>
      <p:ext uri="{BB962C8B-B14F-4D97-AF65-F5344CB8AC3E}">
        <p14:creationId xmlns:p14="http://schemas.microsoft.com/office/powerpoint/2010/main" val="41735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if( </a:t>
            </a:r>
            <a:r>
              <a:rPr lang="en-US" sz="2400" dirty="0" err="1">
                <a:latin typeface="Courier New"/>
                <a:cs typeface="Courier New"/>
              </a:rPr>
              <a:t>youWantToBecomeAGoodDeveloper</a:t>
            </a:r>
            <a:r>
              <a:rPr lang="en-US" sz="2400" dirty="0">
                <a:latin typeface="Courier New"/>
                <a:cs typeface="Courier New"/>
              </a:rPr>
              <a:t>() 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&amp;&amp; </a:t>
            </a:r>
            <a:r>
              <a:rPr lang="en-US" sz="2400" dirty="0" err="1">
                <a:latin typeface="Courier New"/>
                <a:cs typeface="Courier New"/>
              </a:rPr>
              <a:t>youAreNotAComputerScientist</a:t>
            </a:r>
            <a:r>
              <a:rPr lang="en-US" sz="24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) {</a:t>
            </a:r>
          </a:p>
          <a:p>
            <a:pPr marL="273050" lvl="1" indent="0">
              <a:buNone/>
            </a:pPr>
            <a:r>
              <a:rPr lang="en-US" sz="2400" dirty="0">
                <a:latin typeface="Courier New"/>
                <a:cs typeface="Courier New"/>
              </a:rPr>
              <a:t>   </a:t>
            </a:r>
            <a:r>
              <a:rPr lang="en-US" sz="2400" dirty="0" err="1">
                <a:latin typeface="Courier New"/>
                <a:cs typeface="Courier New"/>
              </a:rPr>
              <a:t>getYourselfEducated</a:t>
            </a:r>
            <a:r>
              <a:rPr lang="en-US" sz="24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} else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latin typeface="Courier New"/>
                <a:cs typeface="Courier New"/>
              </a:rPr>
              <a:t>whatAreYouDoingHere</a:t>
            </a:r>
            <a:r>
              <a:rPr lang="en-US" sz="24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2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numbers tell the tale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where to optimize</a:t>
            </a:r>
          </a:p>
          <a:p>
            <a:pPr lvl="1"/>
            <a:r>
              <a:rPr lang="en-US" dirty="0"/>
              <a:t>Think! – may be sufficient for small program</a:t>
            </a:r>
          </a:p>
          <a:p>
            <a:pPr lvl="1"/>
            <a:r>
              <a:rPr lang="en-US" dirty="0"/>
              <a:t>Otherwise, measure performance </a:t>
            </a:r>
            <a:br>
              <a:rPr lang="en-US" dirty="0"/>
            </a:br>
            <a:r>
              <a:rPr lang="en-US" dirty="0"/>
              <a:t>using profiling tools</a:t>
            </a:r>
          </a:p>
          <a:p>
            <a:pPr lvl="2"/>
            <a:r>
              <a:rPr lang="en-US" dirty="0" err="1"/>
              <a:t>gprof</a:t>
            </a:r>
            <a:endParaRPr lang="en-US" dirty="0"/>
          </a:p>
          <a:p>
            <a:pPr lvl="2"/>
            <a:r>
              <a:rPr lang="en-US" dirty="0" err="1"/>
              <a:t>Llkwid-perfctr</a:t>
            </a:r>
            <a:endParaRPr lang="en-US" dirty="0"/>
          </a:p>
          <a:p>
            <a:pPr lvl="2"/>
            <a:r>
              <a:rPr lang="en-US" dirty="0" err="1"/>
              <a:t>PerfExpert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Intel </a:t>
            </a:r>
            <a:r>
              <a:rPr lang="en-US" dirty="0" err="1"/>
              <a:t>Vtune</a:t>
            </a:r>
            <a:endParaRPr lang="en-US" dirty="0"/>
          </a:p>
          <a:p>
            <a:pPr lvl="2"/>
            <a:r>
              <a:rPr lang="en-US" dirty="0" err="1"/>
              <a:t>Allinea</a:t>
            </a:r>
            <a:r>
              <a:rPr lang="en-US" dirty="0"/>
              <a:t> Map</a:t>
            </a:r>
          </a:p>
          <a:p>
            <a:pPr lvl="1"/>
            <a:r>
              <a:rPr lang="en-US" dirty="0"/>
              <a:t>Hardware counters</a:t>
            </a:r>
          </a:p>
          <a:p>
            <a:pPr lvl="2"/>
            <a:r>
              <a:rPr lang="en-US" dirty="0"/>
              <a:t># instructions</a:t>
            </a:r>
          </a:p>
          <a:p>
            <a:pPr lvl="2"/>
            <a:r>
              <a:rPr lang="en-US" dirty="0"/>
              <a:t># cache misses</a:t>
            </a:r>
          </a:p>
          <a:p>
            <a:pPr lvl="2"/>
            <a:r>
              <a:rPr lang="en-US" dirty="0"/>
              <a:t># memory read/writes</a:t>
            </a:r>
          </a:p>
          <a:p>
            <a:pPr lvl="2"/>
            <a:r>
              <a:rPr lang="en-US" dirty="0"/>
              <a:t># TLB misses</a:t>
            </a:r>
          </a:p>
          <a:p>
            <a:pPr lvl="2"/>
            <a:r>
              <a:rPr lang="en-US" dirty="0"/>
              <a:t># scalar </a:t>
            </a:r>
            <a:r>
              <a:rPr lang="en-US" dirty="0" err="1"/>
              <a:t>vs</a:t>
            </a:r>
            <a:r>
              <a:rPr lang="en-US" dirty="0"/>
              <a:t> vector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33" y="2636912"/>
            <a:ext cx="3011475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8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Why parallelize? </a:t>
            </a:r>
          </a:p>
          <a:p>
            <a:r>
              <a:rPr lang="en-US" dirty="0">
                <a:solidFill>
                  <a:srgbClr val="7F7F7F"/>
                </a:solidFill>
              </a:rPr>
              <a:t>When to parallelize? 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b="1" dirty="0">
                <a:solidFill>
                  <a:srgbClr val="7E002F"/>
                </a:solidFill>
              </a:rPr>
              <a:t>Know your goal and minimize coding effort</a:t>
            </a:r>
          </a:p>
          <a:p>
            <a:endParaRPr lang="en-US" dirty="0"/>
          </a:p>
          <a:p>
            <a:r>
              <a:rPr lang="en-US" dirty="0"/>
              <a:t>Common 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709716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goal</a:t>
            </a:r>
            <a:br>
              <a:rPr lang="en-US" dirty="0"/>
            </a:br>
            <a:r>
              <a:rPr lang="en-US" sz="2000" dirty="0"/>
              <a:t>Minimize coding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do you need?</a:t>
            </a:r>
          </a:p>
          <a:p>
            <a:r>
              <a:rPr lang="en-US" dirty="0"/>
              <a:t>Required time to solution?</a:t>
            </a:r>
          </a:p>
          <a:p>
            <a:pPr lvl="1"/>
            <a:r>
              <a:rPr lang="en-US" dirty="0"/>
              <a:t>May include development time</a:t>
            </a:r>
          </a:p>
          <a:p>
            <a:r>
              <a:rPr lang="en-US" dirty="0"/>
              <a:t>How many </a:t>
            </a:r>
            <a:r>
              <a:rPr lang="en-US" dirty="0" err="1"/>
              <a:t>cpu</a:t>
            </a:r>
            <a:r>
              <a:rPr lang="en-US" dirty="0"/>
              <a:t> years will your code run?</a:t>
            </a:r>
          </a:p>
          <a:p>
            <a:r>
              <a:rPr lang="en-US" dirty="0"/>
              <a:t>How much time can you afford to spend on coding?</a:t>
            </a:r>
          </a:p>
          <a:p>
            <a:r>
              <a:rPr lang="en-US" dirty="0"/>
              <a:t>Is anything available in open source community?</a:t>
            </a:r>
          </a:p>
          <a:p>
            <a:pPr lvl="1"/>
            <a:r>
              <a:rPr lang="en-US" dirty="0"/>
              <a:t>A few days of </a:t>
            </a:r>
            <a:r>
              <a:rPr lang="en-US" i="1" dirty="0" err="1"/>
              <a:t>googling</a:t>
            </a:r>
            <a:r>
              <a:rPr lang="en-US" dirty="0"/>
              <a:t> around may save you months of development</a:t>
            </a:r>
          </a:p>
          <a:p>
            <a:pPr lvl="1"/>
            <a:r>
              <a:rPr lang="en-US" dirty="0"/>
              <a:t>Your programming skills will improve </a:t>
            </a:r>
            <a:r>
              <a:rPr lang="en-US" b="1" dirty="0">
                <a:solidFill>
                  <a:srgbClr val="B2230A"/>
                </a:solidFill>
              </a:rPr>
              <a:t>more</a:t>
            </a:r>
            <a:r>
              <a:rPr lang="en-US" dirty="0"/>
              <a:t> by using someone else’s good code than by trying to reinvent the wheel </a:t>
            </a:r>
          </a:p>
        </p:txBody>
      </p:sp>
    </p:spTree>
    <p:extLst>
      <p:ext uri="{BB962C8B-B14F-4D97-AF65-F5344CB8AC3E}">
        <p14:creationId xmlns:p14="http://schemas.microsoft.com/office/powerpoint/2010/main" val="127412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parallelize?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 to parallelize?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Know your goal and minimize coding effort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rgbClr val="7E002F"/>
                </a:solidFill>
              </a:rPr>
              <a:t>Interludium</a:t>
            </a:r>
            <a:endParaRPr lang="en-US" b="1" dirty="0">
              <a:solidFill>
                <a:srgbClr val="7E002F"/>
              </a:solidFill>
            </a:endParaRPr>
          </a:p>
          <a:p>
            <a:endParaRPr lang="en-US" dirty="0"/>
          </a:p>
          <a:p>
            <a:r>
              <a:rPr lang="en-US" dirty="0"/>
              <a:t>Common approaches towards parallelization</a:t>
            </a:r>
          </a:p>
          <a:p>
            <a:r>
              <a:rPr lang="en-US" dirty="0"/>
              <a:t>What to parallelize?</a:t>
            </a:r>
          </a:p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457188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nnard-jones.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"/>
          <a:stretch/>
        </p:blipFill>
        <p:spPr>
          <a:xfrm>
            <a:off x="1403648" y="1318216"/>
            <a:ext cx="7098023" cy="527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(not) to program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136904" cy="1800200"/>
          </a:xfrm>
        </p:spPr>
        <p:txBody>
          <a:bodyPr/>
          <a:lstStyle/>
          <a:p>
            <a:r>
              <a:rPr lang="en-US" dirty="0" err="1"/>
              <a:t>Lennard</a:t>
            </a:r>
            <a:r>
              <a:rPr lang="en-US" dirty="0"/>
              <a:t>-Jones potential</a:t>
            </a:r>
          </a:p>
        </p:txBody>
      </p:sp>
      <p:pic>
        <p:nvPicPr>
          <p:cNvPr id="7" name="Picture 6" descr="eq-lennard-jones.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4" r="36087"/>
          <a:stretch/>
        </p:blipFill>
        <p:spPr>
          <a:xfrm>
            <a:off x="1835696" y="3141094"/>
            <a:ext cx="4905593" cy="10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93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(not) to program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136904" cy="5256584"/>
          </a:xfrm>
        </p:spPr>
        <p:txBody>
          <a:bodyPr/>
          <a:lstStyle/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VLJ0(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1./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(r,12) - 1./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(r,6); 	</a:t>
            </a:r>
            <a:endParaRPr lang="pl-PL" sz="1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}	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18.0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en-US" sz="1400" dirty="0">
                <a:latin typeface="Courier"/>
                <a:cs typeface="Courier"/>
              </a:rPr>
              <a:t> VLJ1( double r )</a:t>
            </a:r>
            <a:r>
              <a:rPr lang="en-US" sz="1400" u="sng" dirty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return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(r,-12) -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}	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14.9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pl-PL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en-US" sz="1400" dirty="0">
                <a:latin typeface="Courier"/>
                <a:cs typeface="Courier"/>
              </a:rPr>
              <a:t> VLJ2(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</a:t>
            </a:r>
            <a:r>
              <a:rPr lang="pl-PL" sz="1400" dirty="0" err="1">
                <a:latin typeface="Courier"/>
                <a:cs typeface="Courier"/>
              </a:rPr>
              <a:t>std</a:t>
            </a:r>
            <a:r>
              <a:rPr lang="pl-PL" sz="1400" dirty="0">
                <a:latin typeface="Courier"/>
                <a:cs typeface="Courier"/>
              </a:rPr>
              <a:t>::</a:t>
            </a:r>
            <a:r>
              <a:rPr lang="pl-PL" sz="1400" dirty="0" err="1">
                <a:latin typeface="Courier"/>
                <a:cs typeface="Courier"/>
              </a:rPr>
              <a:t>pow</a:t>
            </a:r>
            <a:r>
              <a:rPr lang="pl-PL" sz="1400" dirty="0">
                <a:latin typeface="Courier"/>
                <a:cs typeface="Courier"/>
              </a:rPr>
              <a:t>(r,-6);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7.8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VLJ3( double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pl-PL" sz="1400" dirty="0">
                <a:latin typeface="Courier"/>
                <a:cs typeface="Courier"/>
              </a:rPr>
              <a:t>    </a:t>
            </a:r>
            <a:r>
              <a:rPr lang="pl-PL" sz="1400" dirty="0" err="1">
                <a:latin typeface="Courier"/>
                <a:cs typeface="Courier"/>
              </a:rPr>
              <a:t>double</a:t>
            </a:r>
            <a:r>
              <a:rPr lang="pl-PL" sz="1400" dirty="0">
                <a:latin typeface="Courier"/>
                <a:cs typeface="Courier"/>
              </a:rPr>
              <a:t> </a:t>
            </a:r>
            <a:r>
              <a:rPr lang="pl-PL" sz="1400" dirty="0" err="1">
                <a:latin typeface="Courier"/>
                <a:cs typeface="Courier"/>
              </a:rPr>
              <a:t>tmp</a:t>
            </a:r>
            <a:r>
              <a:rPr lang="pl-PL" sz="1400" dirty="0">
                <a:latin typeface="Courier"/>
                <a:cs typeface="Courier"/>
              </a:rPr>
              <a:t> = 1.0/(r*r*r*r*r*r);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tmp*(tmp-1.0);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1.01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r>
              <a:rPr lang="en-US" sz="1400" dirty="0">
                <a:latin typeface="Courier"/>
                <a:cs typeface="Courier"/>
              </a:rPr>
              <a:t>double VLJ( </a:t>
            </a:r>
            <a:r>
              <a:rPr lang="en-US" sz="1400" dirty="0" err="1">
                <a:latin typeface="Courier"/>
                <a:cs typeface="Courier"/>
              </a:rPr>
              <a:t>Real_t</a:t>
            </a:r>
            <a:r>
              <a:rPr lang="en-US" sz="1400" dirty="0">
                <a:latin typeface="Courier"/>
                <a:cs typeface="Courier"/>
              </a:rPr>
              <a:t> r ) {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= 1./r;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 *=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sv-SE" sz="1400" dirty="0">
                <a:latin typeface="Courier"/>
                <a:cs typeface="Courier"/>
              </a:rPr>
              <a:t>    </a:t>
            </a:r>
            <a:r>
              <a:rPr lang="en-US" sz="1400" dirty="0">
                <a:latin typeface="Courier"/>
                <a:cs typeface="Courier"/>
              </a:rPr>
              <a:t>double </a:t>
            </a:r>
            <a:r>
              <a:rPr lang="sv-SE" sz="1400" dirty="0">
                <a:latin typeface="Courier"/>
                <a:cs typeface="Courier"/>
              </a:rPr>
              <a:t>rr6 = 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*</a:t>
            </a:r>
            <a:r>
              <a:rPr lang="sv-SE" sz="1400" dirty="0" err="1">
                <a:latin typeface="Courier"/>
                <a:cs typeface="Courier"/>
              </a:rPr>
              <a:t>rr</a:t>
            </a:r>
            <a:r>
              <a:rPr lang="sv-SE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    return rr6*(rr6-1);</a:t>
            </a:r>
          </a:p>
          <a:p>
            <a:pPr marL="0" indent="0">
              <a:buNone/>
              <a:tabLst>
                <a:tab pos="7889875" algn="r"/>
              </a:tabLst>
            </a:pPr>
            <a:r>
              <a:rPr lang="is-IS" sz="1400" dirty="0">
                <a:latin typeface="Courier"/>
                <a:cs typeface="Courier"/>
              </a:rPr>
              <a:t>}	</a:t>
            </a:r>
            <a:r>
              <a:rPr lang="pl-PL" sz="1400" dirty="0">
                <a:latin typeface="Courier"/>
                <a:cs typeface="Courier"/>
              </a:rPr>
              <a:t>// </a:t>
            </a:r>
            <a:r>
              <a:rPr lang="pl-PL" sz="1400" dirty="0">
                <a:solidFill>
                  <a:srgbClr val="FF0000"/>
                </a:solidFill>
                <a:latin typeface="Courier"/>
                <a:cs typeface="Courier"/>
              </a:rPr>
              <a:t>1 x </a:t>
            </a:r>
            <a:r>
              <a:rPr lang="pl-PL" sz="1400" dirty="0" err="1">
                <a:solidFill>
                  <a:srgbClr val="FF0000"/>
                </a:solidFill>
                <a:latin typeface="Courier"/>
                <a:cs typeface="Courier"/>
              </a:rPr>
              <a:t>slower</a:t>
            </a:r>
            <a:endParaRPr lang="is-IS" sz="1400" dirty="0">
              <a:latin typeface="Courier"/>
              <a:cs typeface="Courier"/>
            </a:endParaRPr>
          </a:p>
          <a:p>
            <a:pPr marL="0" indent="0">
              <a:buNone/>
              <a:tabLst>
                <a:tab pos="7889875" algn="r"/>
              </a:tabLst>
            </a:pPr>
            <a:endParaRPr lang="pl-PL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7829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parallelize?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 to parallelize?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Know your goal and minimize coding effort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rgbClr val="800000"/>
                </a:solidFill>
              </a:rPr>
              <a:t>Common approaches towards parallelization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to parallelize?</a:t>
            </a:r>
          </a:p>
          <a:p>
            <a:r>
              <a:rPr lang="en-US" dirty="0"/>
              <a:t>Case study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049" r="15404"/>
          <a:stretch/>
        </p:blipFill>
        <p:spPr>
          <a:xfrm>
            <a:off x="5436096" y="4437112"/>
            <a:ext cx="2384870" cy="2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92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parallelization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9" y="1268761"/>
            <a:ext cx="3960440" cy="1440203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/>
              <a:t>Shared memory machine</a:t>
            </a:r>
          </a:p>
          <a:p>
            <a:r>
              <a:rPr lang="en-US" sz="2000" dirty="0"/>
              <a:t>One global address space (not necessarily uniform)</a:t>
            </a:r>
          </a:p>
          <a:p>
            <a:r>
              <a:rPr lang="en-US" sz="2000" dirty="0"/>
              <a:t>No (explicit) communication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44008" y="1268761"/>
            <a:ext cx="4320480" cy="1440000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/>
              <a:t>Distributed memory machine</a:t>
            </a:r>
          </a:p>
          <a:p>
            <a:r>
              <a:rPr lang="en-US" sz="2000" dirty="0"/>
              <a:t>No global address space </a:t>
            </a:r>
          </a:p>
          <a:p>
            <a:r>
              <a:rPr lang="en-US" sz="2000" dirty="0"/>
              <a:t>One process per thread</a:t>
            </a:r>
          </a:p>
          <a:p>
            <a:r>
              <a:rPr lang="en-US" sz="2000" dirty="0"/>
              <a:t>Each process has its own address space</a:t>
            </a:r>
          </a:p>
          <a:p>
            <a:r>
              <a:rPr lang="en-US" sz="2000" dirty="0"/>
              <a:t>Communication between processes to share data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827584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7780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528028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878250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228472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578694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92891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275856" y="3573017"/>
            <a:ext cx="284749" cy="412527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cxnSp>
        <p:nvCxnSpPr>
          <p:cNvPr id="13" name="Straight Connector 12"/>
          <p:cNvCxnSpPr>
            <a:endCxn id="5" idx="2"/>
          </p:cNvCxnSpPr>
          <p:nvPr/>
        </p:nvCxnSpPr>
        <p:spPr bwMode="auto">
          <a:xfrm flipH="1" flipV="1">
            <a:off x="969959" y="3985544"/>
            <a:ext cx="1642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>
            <a:endCxn id="6" idx="2"/>
          </p:cNvCxnSpPr>
          <p:nvPr/>
        </p:nvCxnSpPr>
        <p:spPr bwMode="auto">
          <a:xfrm flipV="1">
            <a:off x="1320180" y="3985544"/>
            <a:ext cx="1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endCxn id="7" idx="2"/>
          </p:cNvCxnSpPr>
          <p:nvPr/>
        </p:nvCxnSpPr>
        <p:spPr bwMode="auto">
          <a:xfrm flipH="1" flipV="1">
            <a:off x="1670402" y="3985544"/>
            <a:ext cx="0" cy="45156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endCxn id="8" idx="2"/>
          </p:cNvCxnSpPr>
          <p:nvPr/>
        </p:nvCxnSpPr>
        <p:spPr bwMode="auto">
          <a:xfrm flipH="1" flipV="1">
            <a:off x="2020624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9" idx="2"/>
          </p:cNvCxnSpPr>
          <p:nvPr/>
        </p:nvCxnSpPr>
        <p:spPr bwMode="auto">
          <a:xfrm flipH="1" flipV="1">
            <a:off x="2370846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endCxn id="10" idx="2"/>
          </p:cNvCxnSpPr>
          <p:nvPr/>
        </p:nvCxnSpPr>
        <p:spPr bwMode="auto">
          <a:xfrm flipH="1" flipV="1">
            <a:off x="2721068" y="3985544"/>
            <a:ext cx="0" cy="3795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endCxn id="11" idx="2"/>
          </p:cNvCxnSpPr>
          <p:nvPr/>
        </p:nvCxnSpPr>
        <p:spPr bwMode="auto">
          <a:xfrm flipV="1">
            <a:off x="3059831" y="3985544"/>
            <a:ext cx="11460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>
            <a:endCxn id="12" idx="2"/>
          </p:cNvCxnSpPr>
          <p:nvPr/>
        </p:nvCxnSpPr>
        <p:spPr bwMode="auto">
          <a:xfrm flipV="1">
            <a:off x="3416589" y="3985544"/>
            <a:ext cx="1642" cy="3600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7BA03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Rounded Rectangle 39"/>
          <p:cNvSpPr/>
          <p:nvPr/>
        </p:nvSpPr>
        <p:spPr bwMode="auto">
          <a:xfrm>
            <a:off x="179512" y="4221089"/>
            <a:ext cx="4032448" cy="648071"/>
          </a:xfrm>
          <a:prstGeom prst="roundRect">
            <a:avLst>
              <a:gd name="adj" fmla="val 0"/>
            </a:avLst>
          </a:prstGeom>
          <a:solidFill>
            <a:srgbClr val="B2230A"/>
          </a:solidFill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36000" tIns="46800" rIns="3600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baseline="0" dirty="0">
              <a:solidFill>
                <a:srgbClr val="003D62"/>
              </a:solidFill>
              <a:latin typeface="+mn-lt"/>
            </a:endParaRPr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4427984" y="3789041"/>
            <a:ext cx="1584176" cy="913399"/>
            <a:chOff x="827584" y="1628800"/>
            <a:chExt cx="7992888" cy="4608511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95" name="Rounded Rectangle 9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8" name="Rounded Rectangle 9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00" name="Rounded Rectangle 9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89" name="Rounded Rectangle 8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83" name="Rounded Rectangle 8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47" name="Rounded Rectangle 4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52" name="Left-Right Arrow 5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53" name="Straight Connector 52"/>
            <p:cNvCxnSpPr>
              <a:stCxn id="51" idx="3"/>
              <a:endCxn id="4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4" name="Straight Connector 53"/>
            <p:cNvCxnSpPr>
              <a:stCxn id="48" idx="3"/>
              <a:endCxn id="6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Straight Connector 54"/>
            <p:cNvCxnSpPr>
              <a:stCxn id="49" idx="0"/>
              <a:endCxn id="4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>
              <a:stCxn id="52" idx="1"/>
              <a:endCxn id="4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7" name="Group 5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58" name="Rounded Rectangle 5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>
                    <a:solidFill>
                      <a:srgbClr val="003D62"/>
                    </a:solidFill>
                    <a:latin typeface="+mn-lt"/>
                  </a:rPr>
                  <a:t>U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77" name="Rounded Rectangle 7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71" name="Rounded Rectangle 7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65" name="Rounded Rectangle 6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7" name="Rounded Rectangle 6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62" name="Rounded Rectangle 6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5904148" y="3789041"/>
            <a:ext cx="1584176" cy="913399"/>
            <a:chOff x="827584" y="1628800"/>
            <a:chExt cx="7992888" cy="4608511"/>
          </a:xfrm>
        </p:grpSpPr>
        <p:sp>
          <p:nvSpPr>
            <p:cNvPr id="102" name="Rounded Rectangle 10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3" name="Rounded Rectangle 10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155" name="Rounded Rectangle 15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149" name="Rounded Rectangle 14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0" name="Rounded Rectangle 14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143" name="Rounded Rectangle 14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4" name="Rounded Rectangle 14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48" name="Rounded Rectangle 14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107" name="Rounded Rectangle 10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09" name="Rounded Rectangle 10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0" name="Rounded Rectangle 10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12" name="Left-Right Arrow 11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113" name="Straight Connector 112"/>
            <p:cNvCxnSpPr>
              <a:stCxn id="111" idx="3"/>
              <a:endCxn id="10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4" name="Straight Connector 113"/>
            <p:cNvCxnSpPr>
              <a:stCxn id="108" idx="3"/>
              <a:endCxn id="12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5" name="Straight Connector 114"/>
            <p:cNvCxnSpPr>
              <a:stCxn id="109" idx="0"/>
              <a:endCxn id="10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6" name="Straight Connector 115"/>
            <p:cNvCxnSpPr>
              <a:stCxn id="112" idx="1"/>
              <a:endCxn id="10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17" name="Group 11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118" name="Rounded Rectangle 11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>
                    <a:solidFill>
                      <a:srgbClr val="003D62"/>
                    </a:solidFill>
                    <a:latin typeface="+mn-lt"/>
                  </a:rPr>
                  <a:t>U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137" name="Rounded Rectangle 13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8" name="Rounded Rectangle 13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9" name="Rounded Rectangle 13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0" name="Rounded Rectangle 13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1" name="Rounded Rectangle 14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42" name="Rounded Rectangle 14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131" name="Rounded Rectangle 13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3" name="Rounded Rectangle 13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4" name="Rounded Rectangle 13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6" name="Rounded Rectangle 13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29" name="Rounded Rectangle 12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30" name="Rounded Rectangle 12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22" name="Rounded Rectangle 12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23" name="Rounded Rectangle 12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grpSp>
        <p:nvGrpSpPr>
          <p:cNvPr id="161" name="Group 160"/>
          <p:cNvGrpSpPr>
            <a:grpSpLocks noChangeAspect="1"/>
          </p:cNvGrpSpPr>
          <p:nvPr/>
        </p:nvGrpSpPr>
        <p:grpSpPr>
          <a:xfrm>
            <a:off x="7380312" y="3789041"/>
            <a:ext cx="1584176" cy="913399"/>
            <a:chOff x="827584" y="1628800"/>
            <a:chExt cx="7992888" cy="4608511"/>
          </a:xfrm>
        </p:grpSpPr>
        <p:sp>
          <p:nvSpPr>
            <p:cNvPr id="162" name="Rounded Rectangle 161"/>
            <p:cNvSpPr/>
            <p:nvPr/>
          </p:nvSpPr>
          <p:spPr bwMode="auto">
            <a:xfrm>
              <a:off x="1547664" y="1684800"/>
              <a:ext cx="2520280" cy="2160239"/>
            </a:xfrm>
            <a:prstGeom prst="roundRect">
              <a:avLst>
                <a:gd name="adj" fmla="val 1464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6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3" name="Rounded Rectangle 162"/>
            <p:cNvSpPr/>
            <p:nvPr/>
          </p:nvSpPr>
          <p:spPr bwMode="auto">
            <a:xfrm>
              <a:off x="1475656" y="1628800"/>
              <a:ext cx="6696744" cy="4104456"/>
            </a:xfrm>
            <a:prstGeom prst="roundRect">
              <a:avLst>
                <a:gd name="adj" fmla="val 3074"/>
              </a:avLst>
            </a:pr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3D62"/>
                </a:solidFill>
                <a:latin typeface="+mn-lt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1646856" y="2144904"/>
              <a:ext cx="2321896" cy="540000"/>
              <a:chOff x="1646856" y="2132855"/>
              <a:chExt cx="2321896" cy="540000"/>
            </a:xfrm>
          </p:grpSpPr>
          <p:sp>
            <p:nvSpPr>
              <p:cNvPr id="215" name="Rounded Rectangle 214"/>
              <p:cNvSpPr/>
              <p:nvPr/>
            </p:nvSpPr>
            <p:spPr bwMode="auto">
              <a:xfrm>
                <a:off x="1646856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6" name="Rounded Rectangle 215"/>
              <p:cNvSpPr/>
              <p:nvPr/>
            </p:nvSpPr>
            <p:spPr bwMode="auto">
              <a:xfrm>
                <a:off x="2461714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7" name="Rounded Rectangle 216"/>
              <p:cNvSpPr/>
              <p:nvPr/>
            </p:nvSpPr>
            <p:spPr bwMode="auto">
              <a:xfrm>
                <a:off x="2054285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8" name="Rounded Rectangle 217"/>
              <p:cNvSpPr/>
              <p:nvPr/>
            </p:nvSpPr>
            <p:spPr bwMode="auto">
              <a:xfrm>
                <a:off x="286914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9" name="Rounded Rectangle 218"/>
              <p:cNvSpPr/>
              <p:nvPr/>
            </p:nvSpPr>
            <p:spPr bwMode="auto">
              <a:xfrm>
                <a:off x="3276572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20" name="Rounded Rectangle 219"/>
              <p:cNvSpPr/>
              <p:nvPr/>
            </p:nvSpPr>
            <p:spPr bwMode="auto">
              <a:xfrm>
                <a:off x="3684003" y="2132855"/>
                <a:ext cx="284749" cy="54000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1646856" y="1720329"/>
              <a:ext cx="2321896" cy="412527"/>
              <a:chOff x="1646856" y="1720329"/>
              <a:chExt cx="2321896" cy="412527"/>
            </a:xfrm>
          </p:grpSpPr>
          <p:sp>
            <p:nvSpPr>
              <p:cNvPr id="209" name="Rounded Rectangle 208"/>
              <p:cNvSpPr/>
              <p:nvPr/>
            </p:nvSpPr>
            <p:spPr bwMode="auto">
              <a:xfrm>
                <a:off x="1646856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 bwMode="auto">
              <a:xfrm>
                <a:off x="2461714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1" name="Rounded Rectangle 210"/>
              <p:cNvSpPr/>
              <p:nvPr/>
            </p:nvSpPr>
            <p:spPr bwMode="auto">
              <a:xfrm>
                <a:off x="2054285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2" name="Rounded Rectangle 211"/>
              <p:cNvSpPr/>
              <p:nvPr/>
            </p:nvSpPr>
            <p:spPr bwMode="auto">
              <a:xfrm>
                <a:off x="286914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3" name="Rounded Rectangle 212"/>
              <p:cNvSpPr/>
              <p:nvPr/>
            </p:nvSpPr>
            <p:spPr bwMode="auto">
              <a:xfrm>
                <a:off x="3276572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14" name="Rounded Rectangle 213"/>
              <p:cNvSpPr/>
              <p:nvPr/>
            </p:nvSpPr>
            <p:spPr bwMode="auto">
              <a:xfrm>
                <a:off x="3684003" y="1720329"/>
                <a:ext cx="284749" cy="412527"/>
              </a:xfrm>
              <a:prstGeom prst="roundRect">
                <a:avLst/>
              </a:prstGeom>
              <a:solidFill>
                <a:srgbClr val="FF7C10"/>
              </a:solidFill>
              <a:ln w="9525" cap="flat" cmpd="sng" algn="ctr">
                <a:solidFill>
                  <a:schemeClr val="accent5">
                    <a:lumMod val="9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1646856" y="2696952"/>
              <a:ext cx="2321896" cy="719999"/>
              <a:chOff x="1646856" y="2709001"/>
              <a:chExt cx="2321896" cy="719999"/>
            </a:xfrm>
          </p:grpSpPr>
          <p:sp>
            <p:nvSpPr>
              <p:cNvPr id="203" name="Rounded Rectangle 202"/>
              <p:cNvSpPr/>
              <p:nvPr/>
            </p:nvSpPr>
            <p:spPr bwMode="auto">
              <a:xfrm>
                <a:off x="1646856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4" name="Rounded Rectangle 203"/>
              <p:cNvSpPr/>
              <p:nvPr/>
            </p:nvSpPr>
            <p:spPr bwMode="auto">
              <a:xfrm>
                <a:off x="2461714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5" name="Rounded Rectangle 204"/>
              <p:cNvSpPr/>
              <p:nvPr/>
            </p:nvSpPr>
            <p:spPr bwMode="auto">
              <a:xfrm>
                <a:off x="2054285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6" name="Rounded Rectangle 205"/>
              <p:cNvSpPr/>
              <p:nvPr/>
            </p:nvSpPr>
            <p:spPr bwMode="auto">
              <a:xfrm>
                <a:off x="286914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7" name="Rounded Rectangle 206"/>
              <p:cNvSpPr/>
              <p:nvPr/>
            </p:nvSpPr>
            <p:spPr bwMode="auto">
              <a:xfrm>
                <a:off x="3276572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208" name="Rounded Rectangle 207"/>
              <p:cNvSpPr/>
              <p:nvPr/>
            </p:nvSpPr>
            <p:spPr bwMode="auto">
              <a:xfrm>
                <a:off x="3684003" y="2709001"/>
                <a:ext cx="284749" cy="7199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vert270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2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  <p:sp>
          <p:nvSpPr>
            <p:cNvPr id="167" name="Rounded Rectangle 166"/>
            <p:cNvSpPr/>
            <p:nvPr/>
          </p:nvSpPr>
          <p:spPr bwMode="auto">
            <a:xfrm>
              <a:off x="1646855" y="3429000"/>
              <a:ext cx="2321897" cy="375777"/>
            </a:xfrm>
            <a:prstGeom prst="roundRect">
              <a:avLst/>
            </a:prstGeom>
            <a:solidFill>
              <a:srgbClr val="2C469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8" name="Rounded Rectangle 167"/>
            <p:cNvSpPr/>
            <p:nvPr/>
          </p:nvSpPr>
          <p:spPr bwMode="auto">
            <a:xfrm>
              <a:off x="4533789" y="3835178"/>
              <a:ext cx="576064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69" name="Rounded Rectangle 168"/>
            <p:cNvSpPr/>
            <p:nvPr/>
          </p:nvSpPr>
          <p:spPr bwMode="auto">
            <a:xfrm>
              <a:off x="4283968" y="4725144"/>
              <a:ext cx="1080120" cy="3757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0" name="Rounded Rectangle 169"/>
            <p:cNvSpPr/>
            <p:nvPr/>
          </p:nvSpPr>
          <p:spPr bwMode="auto">
            <a:xfrm>
              <a:off x="1656034" y="4221085"/>
              <a:ext cx="2340000" cy="1440163"/>
            </a:xfrm>
            <a:prstGeom prst="roundRect">
              <a:avLst/>
            </a:prstGeom>
            <a:solidFill>
              <a:srgbClr val="B2230A"/>
            </a:solidFill>
            <a:ln w="9525" cap="flat" cmpd="sng" algn="ctr">
              <a:solidFill>
                <a:srgbClr val="B80B1D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1" name="Rounded Rectangle 170"/>
            <p:cNvSpPr/>
            <p:nvPr/>
          </p:nvSpPr>
          <p:spPr bwMode="auto">
            <a:xfrm>
              <a:off x="1916855" y="3835178"/>
              <a:ext cx="1800256" cy="375777"/>
            </a:xfrm>
            <a:prstGeom prst="roundRect">
              <a:avLst/>
            </a:prstGeom>
            <a:solidFill>
              <a:srgbClr val="7BA031"/>
            </a:solidFill>
            <a:ln w="9525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 vert="horz" wrap="square" lIns="36000" tIns="46800" rIns="3600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600" baseline="0" dirty="0">
                <a:solidFill>
                  <a:srgbClr val="003D62"/>
                </a:solidFill>
                <a:latin typeface="+mn-lt"/>
              </a:endParaRPr>
            </a:p>
          </p:txBody>
        </p:sp>
        <p:sp>
          <p:nvSpPr>
            <p:cNvPr id="172" name="Left-Right Arrow 171"/>
            <p:cNvSpPr/>
            <p:nvPr/>
          </p:nvSpPr>
          <p:spPr bwMode="auto">
            <a:xfrm rot="10800000" flipV="1">
              <a:off x="827584" y="5809768"/>
              <a:ext cx="7992888" cy="427543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aseline="0" dirty="0">
                <a:solidFill>
                  <a:srgbClr val="003D62"/>
                </a:solidFill>
                <a:latin typeface="+mn-lt"/>
              </a:endParaRPr>
            </a:p>
          </p:txBody>
        </p:sp>
        <p:cxnSp>
          <p:nvCxnSpPr>
            <p:cNvPr id="173" name="Straight Connector 172"/>
            <p:cNvCxnSpPr>
              <a:stCxn id="171" idx="3"/>
              <a:endCxn id="168" idx="1"/>
            </p:cNvCxnSpPr>
            <p:nvPr/>
          </p:nvCxnSpPr>
          <p:spPr bwMode="auto">
            <a:xfrm>
              <a:off x="3717111" y="4023067"/>
              <a:ext cx="816678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4" name="Straight Connector 173"/>
            <p:cNvCxnSpPr>
              <a:stCxn id="168" idx="3"/>
              <a:endCxn id="183" idx="1"/>
            </p:cNvCxnSpPr>
            <p:nvPr/>
          </p:nvCxnSpPr>
          <p:spPr bwMode="auto">
            <a:xfrm>
              <a:off x="5109853" y="4023067"/>
              <a:ext cx="816679" cy="0"/>
            </a:xfrm>
            <a:prstGeom prst="line">
              <a:avLst/>
            </a:prstGeom>
            <a:solidFill>
              <a:schemeClr val="accent1"/>
            </a:solidFill>
            <a:ln w="1270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5" name="Straight Connector 174"/>
            <p:cNvCxnSpPr>
              <a:stCxn id="169" idx="0"/>
              <a:endCxn id="168" idx="2"/>
            </p:cNvCxnSpPr>
            <p:nvPr/>
          </p:nvCxnSpPr>
          <p:spPr bwMode="auto">
            <a:xfrm flipH="1" flipV="1">
              <a:off x="4821821" y="4210955"/>
              <a:ext cx="2207" cy="51418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7BA03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6" name="Straight Connector 175"/>
            <p:cNvCxnSpPr>
              <a:stCxn id="172" idx="1"/>
              <a:endCxn id="169" idx="2"/>
            </p:cNvCxnSpPr>
            <p:nvPr/>
          </p:nvCxnSpPr>
          <p:spPr bwMode="auto">
            <a:xfrm flipV="1">
              <a:off x="4824028" y="5100921"/>
              <a:ext cx="0" cy="70884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77" name="Group 176"/>
            <p:cNvGrpSpPr/>
            <p:nvPr/>
          </p:nvGrpSpPr>
          <p:grpSpPr>
            <a:xfrm>
              <a:off x="5554800" y="1684800"/>
              <a:ext cx="2520280" cy="3976451"/>
              <a:chOff x="5554800" y="1684800"/>
              <a:chExt cx="2520280" cy="3976451"/>
            </a:xfrm>
          </p:grpSpPr>
          <p:sp>
            <p:nvSpPr>
              <p:cNvPr id="178" name="Rounded Rectangle 177"/>
              <p:cNvSpPr/>
              <p:nvPr/>
            </p:nvSpPr>
            <p:spPr bwMode="auto">
              <a:xfrm>
                <a:off x="5554800" y="1684800"/>
                <a:ext cx="2520280" cy="2160239"/>
              </a:xfrm>
              <a:prstGeom prst="roundRect">
                <a:avLst>
                  <a:gd name="adj" fmla="val 1464"/>
                </a:avLst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6000" baseline="0" dirty="0">
                    <a:solidFill>
                      <a:srgbClr val="003D62"/>
                    </a:solidFill>
                    <a:latin typeface="+mn-lt"/>
                  </a:rPr>
                  <a:t>U</a:t>
                </a:r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5656533" y="2144904"/>
                <a:ext cx="2321896" cy="540000"/>
                <a:chOff x="5656533" y="2132855"/>
                <a:chExt cx="2321896" cy="540000"/>
              </a:xfrm>
            </p:grpSpPr>
            <p:sp>
              <p:nvSpPr>
                <p:cNvPr id="197" name="Rounded Rectangle 196"/>
                <p:cNvSpPr/>
                <p:nvPr/>
              </p:nvSpPr>
              <p:spPr bwMode="auto">
                <a:xfrm>
                  <a:off x="5656533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8" name="Rounded Rectangle 197"/>
                <p:cNvSpPr/>
                <p:nvPr/>
              </p:nvSpPr>
              <p:spPr bwMode="auto">
                <a:xfrm>
                  <a:off x="6471391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 bwMode="auto">
                <a:xfrm>
                  <a:off x="6063962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0" name="Rounded Rectangle 199"/>
                <p:cNvSpPr/>
                <p:nvPr/>
              </p:nvSpPr>
              <p:spPr bwMode="auto">
                <a:xfrm>
                  <a:off x="687882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1" name="Rounded Rectangle 200"/>
                <p:cNvSpPr/>
                <p:nvPr/>
              </p:nvSpPr>
              <p:spPr bwMode="auto">
                <a:xfrm>
                  <a:off x="7286249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 bwMode="auto">
                <a:xfrm>
                  <a:off x="7693680" y="2132855"/>
                  <a:ext cx="284749" cy="54000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5656533" y="1720329"/>
                <a:ext cx="2321896" cy="412527"/>
                <a:chOff x="5656533" y="1720329"/>
                <a:chExt cx="2321896" cy="412527"/>
              </a:xfrm>
            </p:grpSpPr>
            <p:sp>
              <p:nvSpPr>
                <p:cNvPr id="191" name="Rounded Rectangle 190"/>
                <p:cNvSpPr/>
                <p:nvPr/>
              </p:nvSpPr>
              <p:spPr bwMode="auto">
                <a:xfrm>
                  <a:off x="5656533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2" name="Rounded Rectangle 191"/>
                <p:cNvSpPr/>
                <p:nvPr/>
              </p:nvSpPr>
              <p:spPr bwMode="auto">
                <a:xfrm>
                  <a:off x="6471391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 bwMode="auto">
                <a:xfrm>
                  <a:off x="6063962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4" name="Rounded Rectangle 193"/>
                <p:cNvSpPr/>
                <p:nvPr/>
              </p:nvSpPr>
              <p:spPr bwMode="auto">
                <a:xfrm>
                  <a:off x="687882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5" name="Rounded Rectangle 194"/>
                <p:cNvSpPr/>
                <p:nvPr/>
              </p:nvSpPr>
              <p:spPr bwMode="auto">
                <a:xfrm>
                  <a:off x="7286249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 bwMode="auto">
                <a:xfrm>
                  <a:off x="7693680" y="1720329"/>
                  <a:ext cx="284749" cy="412527"/>
                </a:xfrm>
                <a:prstGeom prst="roundRect">
                  <a:avLst/>
                </a:prstGeom>
                <a:solidFill>
                  <a:srgbClr val="FF7C10"/>
                </a:solidFill>
                <a:ln w="9525" cap="flat" cmpd="sng" algn="ctr">
                  <a:solidFill>
                    <a:schemeClr val="accent5">
                      <a:lumMod val="9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>
                <a:off x="5656533" y="2696952"/>
                <a:ext cx="2321896" cy="719999"/>
                <a:chOff x="5656533" y="2708920"/>
                <a:chExt cx="2321896" cy="719999"/>
              </a:xfrm>
            </p:grpSpPr>
            <p:sp>
              <p:nvSpPr>
                <p:cNvPr id="185" name="Rounded Rectangle 184"/>
                <p:cNvSpPr/>
                <p:nvPr/>
              </p:nvSpPr>
              <p:spPr bwMode="auto">
                <a:xfrm>
                  <a:off x="5656533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6" name="Rounded Rectangle 185"/>
                <p:cNvSpPr/>
                <p:nvPr/>
              </p:nvSpPr>
              <p:spPr bwMode="auto">
                <a:xfrm>
                  <a:off x="6471391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7" name="Rounded Rectangle 186"/>
                <p:cNvSpPr/>
                <p:nvPr/>
              </p:nvSpPr>
              <p:spPr bwMode="auto">
                <a:xfrm>
                  <a:off x="6063962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 bwMode="auto">
                <a:xfrm>
                  <a:off x="687882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 bwMode="auto">
                <a:xfrm>
                  <a:off x="7286249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  <p:sp>
              <p:nvSpPr>
                <p:cNvPr id="190" name="Rounded Rectangle 189"/>
                <p:cNvSpPr/>
                <p:nvPr/>
              </p:nvSpPr>
              <p:spPr bwMode="auto">
                <a:xfrm>
                  <a:off x="7693680" y="2708920"/>
                  <a:ext cx="284749" cy="719999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 w="9525" cap="flat" cmpd="sng" algn="ctr">
                  <a:solidFill>
                    <a:schemeClr val="accent5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p:spPr>
              <p:txBody>
                <a:bodyPr vert="vert270" wrap="square" lIns="36000" tIns="46800" rIns="3600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 sz="1200" baseline="0" dirty="0">
                    <a:solidFill>
                      <a:srgbClr val="003D62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82" name="Rounded Rectangle 181"/>
              <p:cNvSpPr/>
              <p:nvPr/>
            </p:nvSpPr>
            <p:spPr bwMode="auto">
              <a:xfrm>
                <a:off x="5656532" y="3429000"/>
                <a:ext cx="2321897" cy="375777"/>
              </a:xfrm>
              <a:prstGeom prst="roundRect">
                <a:avLst/>
              </a:prstGeom>
              <a:solidFill>
                <a:srgbClr val="2C4691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 bwMode="auto">
              <a:xfrm>
                <a:off x="5926532" y="3835178"/>
                <a:ext cx="1800256" cy="375777"/>
              </a:xfrm>
              <a:prstGeom prst="roundRect">
                <a:avLst/>
              </a:prstGeom>
              <a:solidFill>
                <a:srgbClr val="7BA031"/>
              </a:solidFill>
              <a:ln w="9525" cap="flat" cmpd="sng" algn="ctr">
                <a:solidFill>
                  <a:srgbClr val="7BA03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36000" tIns="46800" rIns="3600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 bwMode="auto">
              <a:xfrm>
                <a:off x="5652120" y="4221088"/>
                <a:ext cx="2340000" cy="1440163"/>
              </a:xfrm>
              <a:prstGeom prst="roundRect">
                <a:avLst/>
              </a:prstGeom>
              <a:solidFill>
                <a:srgbClr val="B2230A"/>
              </a:solidFill>
              <a:ln w="9525" cap="flat" cmpd="sng" algn="ctr">
                <a:solidFill>
                  <a:srgbClr val="B80B1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txBody>
              <a:bodyPr vert="horz" wrap="square" lIns="36000" tIns="46800" rIns="36000" bIns="4572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4000" baseline="0" dirty="0">
                  <a:solidFill>
                    <a:srgbClr val="003D62"/>
                  </a:solidFill>
                  <a:latin typeface="+mn-lt"/>
                </a:endParaRPr>
              </a:p>
            </p:txBody>
          </p:sp>
        </p:grpSp>
      </p:grpSp>
      <p:sp>
        <p:nvSpPr>
          <p:cNvPr id="230" name="Rounded Rectangle 229"/>
          <p:cNvSpPr/>
          <p:nvPr/>
        </p:nvSpPr>
        <p:spPr bwMode="auto">
          <a:xfrm>
            <a:off x="3635897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1" name="Rounded Rectangle 230"/>
          <p:cNvSpPr/>
          <p:nvPr/>
        </p:nvSpPr>
        <p:spPr bwMode="auto">
          <a:xfrm>
            <a:off x="3851920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2" name="Rounded Rectangle 231"/>
          <p:cNvSpPr/>
          <p:nvPr/>
        </p:nvSpPr>
        <p:spPr bwMode="auto">
          <a:xfrm>
            <a:off x="4067944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3" name="Rounded Rectangle 232"/>
          <p:cNvSpPr/>
          <p:nvPr/>
        </p:nvSpPr>
        <p:spPr bwMode="auto">
          <a:xfrm>
            <a:off x="179513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4" name="Rounded Rectangle 233"/>
          <p:cNvSpPr/>
          <p:nvPr/>
        </p:nvSpPr>
        <p:spPr bwMode="auto">
          <a:xfrm>
            <a:off x="395536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5" name="Rounded Rectangle 234"/>
          <p:cNvSpPr/>
          <p:nvPr/>
        </p:nvSpPr>
        <p:spPr bwMode="auto">
          <a:xfrm>
            <a:off x="611560" y="3717033"/>
            <a:ext cx="144016" cy="124495"/>
          </a:xfrm>
          <a:prstGeom prst="roundRect">
            <a:avLst/>
          </a:prstGeom>
          <a:solidFill>
            <a:srgbClr val="FF7C10"/>
          </a:solidFill>
          <a:ln w="952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vert270" wrap="square" lIns="36000" tIns="46800" rIns="36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 baseline="0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236" name="Content Placeholder 2"/>
          <p:cNvSpPr>
            <a:spLocks noGrp="1"/>
          </p:cNvSpPr>
          <p:nvPr>
            <p:ph sz="half" idx="1"/>
          </p:nvPr>
        </p:nvSpPr>
        <p:spPr>
          <a:xfrm>
            <a:off x="899592" y="5013176"/>
            <a:ext cx="7416824" cy="1440203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2000" b="1" dirty="0"/>
              <a:t>Hybrid machine</a:t>
            </a:r>
          </a:p>
          <a:p>
            <a:r>
              <a:rPr lang="en-US" sz="2000" dirty="0"/>
              <a:t>Each process manages several threads</a:t>
            </a:r>
          </a:p>
          <a:p>
            <a:r>
              <a:rPr lang="en-US" sz="2000" dirty="0"/>
              <a:t>One global address space per process</a:t>
            </a:r>
          </a:p>
          <a:p>
            <a:r>
              <a:rPr lang="en-US" sz="2000" dirty="0"/>
              <a:t>One process per socket, or per pair of SMT threads, …</a:t>
            </a:r>
          </a:p>
        </p:txBody>
      </p:sp>
    </p:spTree>
    <p:extLst>
      <p:ext uri="{BB962C8B-B14F-4D97-AF65-F5344CB8AC3E}">
        <p14:creationId xmlns:p14="http://schemas.microsoft.com/office/powerpoint/2010/main" val="206476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3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parallelization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756271"/>
            <a:ext cx="4169097" cy="4553049"/>
          </a:xfrm>
        </p:spPr>
        <p:txBody>
          <a:bodyPr anchor="t" anchorCtr="0"/>
          <a:lstStyle/>
          <a:p>
            <a:r>
              <a:rPr lang="en-US" sz="2000" b="1" dirty="0"/>
              <a:t>Shared memory</a:t>
            </a:r>
            <a:endParaRPr lang="en-US" sz="2000" dirty="0"/>
          </a:p>
          <a:p>
            <a:pPr lvl="1"/>
            <a:r>
              <a:rPr lang="en-US" sz="2000" dirty="0" err="1"/>
              <a:t>OpenMP</a:t>
            </a:r>
            <a:r>
              <a:rPr lang="en-US" sz="2000" dirty="0"/>
              <a:t> (C/C++/Fortran)</a:t>
            </a:r>
          </a:p>
          <a:p>
            <a:pPr lvl="1"/>
            <a:r>
              <a:rPr lang="en-US" sz="2000" dirty="0"/>
              <a:t>Intel TBB (C++)</a:t>
            </a:r>
          </a:p>
          <a:p>
            <a:pPr lvl="1"/>
            <a:r>
              <a:rPr lang="en-US" sz="2000" dirty="0"/>
              <a:t>Intel </a:t>
            </a:r>
            <a:r>
              <a:rPr lang="en-US" sz="2000" dirty="0" err="1"/>
              <a:t>cilk</a:t>
            </a:r>
            <a:r>
              <a:rPr lang="en-US" sz="2000" dirty="0"/>
              <a:t>++ (C++)</a:t>
            </a:r>
          </a:p>
          <a:p>
            <a:pPr lvl="1"/>
            <a:r>
              <a:rPr lang="en-US" sz="2000" dirty="0"/>
              <a:t>(Raw threads)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(MPI) (C/C++/Fortran)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Charm++ parallel objects (C++)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Global Array toolkit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(C/C++)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499993" y="1756271"/>
            <a:ext cx="4176464" cy="4697065"/>
          </a:xfrm>
        </p:spPr>
        <p:txBody>
          <a:bodyPr anchor="t" anchorCtr="0"/>
          <a:lstStyle/>
          <a:p>
            <a:r>
              <a:rPr lang="en-US" sz="2000" b="1" dirty="0"/>
              <a:t>Distributed memory</a:t>
            </a:r>
          </a:p>
          <a:p>
            <a:pPr lvl="1"/>
            <a:r>
              <a:rPr lang="en-US" sz="2000" dirty="0"/>
              <a:t>MPI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Charm++ parallel objects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Global array toolkit</a:t>
            </a:r>
          </a:p>
          <a:p>
            <a:endParaRPr lang="en-US" sz="2000" dirty="0"/>
          </a:p>
          <a:p>
            <a:r>
              <a:rPr lang="en-US" sz="2000" b="1" dirty="0"/>
              <a:t>Hybrid </a:t>
            </a:r>
          </a:p>
          <a:p>
            <a:pPr lvl="1"/>
            <a:r>
              <a:rPr lang="en-US" sz="2000" dirty="0"/>
              <a:t>MPI between nodes, </a:t>
            </a:r>
            <a:br>
              <a:rPr lang="en-US" sz="2000" dirty="0"/>
            </a:br>
            <a:r>
              <a:rPr lang="en-US" sz="2000" dirty="0"/>
              <a:t>shared memory approach in each process</a:t>
            </a:r>
          </a:p>
        </p:txBody>
      </p:sp>
    </p:spTree>
    <p:extLst>
      <p:ext uri="{BB962C8B-B14F-4D97-AF65-F5344CB8AC3E}">
        <p14:creationId xmlns:p14="http://schemas.microsoft.com/office/powerpoint/2010/main" val="129862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Why parallelize? Computers get faster anyway, No?</a:t>
            </a:r>
          </a:p>
          <a:p>
            <a:r>
              <a:rPr lang="en-US" dirty="0">
                <a:solidFill>
                  <a:srgbClr val="7F7F7F"/>
                </a:solidFill>
              </a:rPr>
              <a:t>When to parallelize? Or what to do first</a:t>
            </a:r>
          </a:p>
          <a:p>
            <a:r>
              <a:rPr lang="en-US" dirty="0">
                <a:solidFill>
                  <a:srgbClr val="7F7F7F"/>
                </a:solidFill>
              </a:rPr>
              <a:t>Know your goal and minimize coding effort</a:t>
            </a:r>
          </a:p>
          <a:p>
            <a:r>
              <a:rPr lang="en-US" dirty="0">
                <a:solidFill>
                  <a:srgbClr val="7F7F7F"/>
                </a:solidFill>
              </a:rPr>
              <a:t>Common approaches towards parallelization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r>
              <a:rPr lang="en-US" b="1" dirty="0">
                <a:solidFill>
                  <a:srgbClr val="7E002F"/>
                </a:solidFill>
              </a:rPr>
              <a:t>What to parallelize?</a:t>
            </a:r>
          </a:p>
          <a:p>
            <a:endParaRPr lang="en-US" dirty="0">
              <a:solidFill>
                <a:srgbClr val="7E002F"/>
              </a:solidFill>
            </a:endParaRPr>
          </a:p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37262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void </a:t>
            </a:r>
            <a:r>
              <a:rPr lang="en-US" sz="1800" dirty="0" err="1">
                <a:latin typeface="Courier New"/>
                <a:cs typeface="Courier New"/>
              </a:rPr>
              <a:t>getYourselfEducated</a:t>
            </a:r>
            <a:r>
              <a:rPr lang="en-US" sz="1800" dirty="0">
                <a:latin typeface="Courier New"/>
                <a:cs typeface="Courier New"/>
              </a:rPr>
              <a:t>()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while(!dead)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sections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IDE();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unitTestTools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buildTools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documentationTools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versioningTools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performanceAnalysisTools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combineLanguages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studyAndUseLibraries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parallelizationApproaches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studyHardware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doYourJob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  #pragma </a:t>
            </a:r>
            <a:r>
              <a:rPr lang="en-US" sz="1800" dirty="0" err="1">
                <a:latin typeface="Courier New"/>
                <a:cs typeface="Courier New"/>
              </a:rPr>
              <a:t>omp</a:t>
            </a:r>
            <a:r>
              <a:rPr lang="en-US" sz="1800" dirty="0">
                <a:latin typeface="Courier New"/>
                <a:cs typeface="Courier New"/>
              </a:rPr>
              <a:t> section { </a:t>
            </a:r>
            <a:r>
              <a:rPr lang="en-US" sz="1800" dirty="0" err="1">
                <a:latin typeface="Courier New"/>
                <a:cs typeface="Courier New"/>
              </a:rPr>
              <a:t>updateThisList</a:t>
            </a:r>
            <a:r>
              <a:rPr lang="en-US" sz="1800" dirty="0">
                <a:latin typeface="Courier New"/>
                <a:cs typeface="Courier New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4781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parallelize?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is overhead and slow </a:t>
            </a:r>
          </a:p>
          <a:p>
            <a:pPr lvl="1"/>
            <a:r>
              <a:rPr lang="en-US" dirty="0"/>
              <a:t>Bandwidth and latency order of magnitude worse than main memory access</a:t>
            </a:r>
          </a:p>
          <a:p>
            <a:pPr lvl="1"/>
            <a:r>
              <a:rPr lang="en-US" dirty="0"/>
              <a:t>Try overlapping communication and computation</a:t>
            </a:r>
          </a:p>
          <a:p>
            <a:r>
              <a:rPr lang="en-US" dirty="0"/>
              <a:t>Generally, prefer parallelizing</a:t>
            </a:r>
          </a:p>
          <a:p>
            <a:pPr lvl="1"/>
            <a:r>
              <a:rPr lang="en-US" dirty="0"/>
              <a:t>Large loops with high computational intensity</a:t>
            </a:r>
          </a:p>
          <a:p>
            <a:pPr lvl="1"/>
            <a:r>
              <a:rPr lang="en-US" dirty="0"/>
              <a:t>Tasks with little communication</a:t>
            </a:r>
          </a:p>
          <a:p>
            <a:pPr lvl="1"/>
            <a:r>
              <a:rPr lang="en-US" dirty="0"/>
              <a:t>Big chunks of code over small ones (coarse grained)</a:t>
            </a:r>
          </a:p>
          <a:p>
            <a:pPr lvl="1"/>
            <a:r>
              <a:rPr lang="en-US" dirty="0"/>
              <a:t>Chunks of a fixed load over variable loads</a:t>
            </a:r>
          </a:p>
          <a:p>
            <a:pPr lvl="1"/>
            <a:r>
              <a:rPr lang="en-US" dirty="0"/>
              <a:t>Otherwise, schedule largest tasks first</a:t>
            </a:r>
          </a:p>
        </p:txBody>
      </p:sp>
    </p:spTree>
    <p:extLst>
      <p:ext uri="{BB962C8B-B14F-4D97-AF65-F5344CB8AC3E}">
        <p14:creationId xmlns:p14="http://schemas.microsoft.com/office/powerpoint/2010/main" val="14588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Why parallelize? </a:t>
            </a:r>
          </a:p>
          <a:p>
            <a:r>
              <a:rPr lang="en-US" dirty="0">
                <a:solidFill>
                  <a:srgbClr val="7F7F7F"/>
                </a:solidFill>
              </a:rPr>
              <a:t>When to parallelize? </a:t>
            </a:r>
          </a:p>
          <a:p>
            <a:r>
              <a:rPr lang="en-US" dirty="0">
                <a:solidFill>
                  <a:srgbClr val="7F7F7F"/>
                </a:solidFill>
              </a:rPr>
              <a:t>Know your goal and minimize coding effort</a:t>
            </a:r>
          </a:p>
          <a:p>
            <a:r>
              <a:rPr lang="en-US" dirty="0">
                <a:solidFill>
                  <a:srgbClr val="7F7F7F"/>
                </a:solidFill>
              </a:rPr>
              <a:t>Common approaches towards parallelization</a:t>
            </a:r>
          </a:p>
          <a:p>
            <a:r>
              <a:rPr lang="en-US" dirty="0">
                <a:solidFill>
                  <a:srgbClr val="7F7F7F"/>
                </a:solidFill>
              </a:rPr>
              <a:t>What to parallelize?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r>
              <a:rPr lang="en-US" b="1" dirty="0">
                <a:solidFill>
                  <a:srgbClr val="800000"/>
                </a:solidFill>
              </a:rPr>
              <a:t>Case study – Molecular Dynamics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2"/>
            <a:ext cx="3491880" cy="231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66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Small molecular dynamics code</a:t>
            </a:r>
          </a:p>
          <a:p>
            <a:r>
              <a:rPr lang="en-US" dirty="0"/>
              <a:t>Kindly provided by Jesus Eduardo Galvan </a:t>
            </a:r>
            <a:r>
              <a:rPr lang="en-US" dirty="0" err="1"/>
              <a:t>Moya</a:t>
            </a:r>
            <a:r>
              <a:rPr lang="en-US" dirty="0"/>
              <a:t> from Physics Department – Condensed Matter theory</a:t>
            </a:r>
          </a:p>
          <a:p>
            <a:r>
              <a:rPr lang="en-US" dirty="0"/>
              <a:t>Serves many didactical (HPC) purposes</a:t>
            </a:r>
          </a:p>
          <a:p>
            <a:pPr lvl="1"/>
            <a:r>
              <a:rPr lang="en-US" dirty="0"/>
              <a:t>Simple code, not to big, easy to understand, … </a:t>
            </a:r>
          </a:p>
          <a:p>
            <a:pPr lvl="1"/>
            <a:r>
              <a:rPr lang="en-US" dirty="0"/>
              <a:t>Full of issues you should learn to pay attention 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91" t="10821" r="14996" b="17766"/>
          <a:stretch/>
        </p:blipFill>
        <p:spPr>
          <a:xfrm>
            <a:off x="1115616" y="3645320"/>
            <a:ext cx="2040847" cy="2664000"/>
          </a:xfrm>
          <a:prstGeom prst="rect">
            <a:avLst/>
          </a:prstGeom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645320"/>
            <a:ext cx="203015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Ground state energy calculation of atomistic system</a:t>
            </a:r>
          </a:p>
          <a:p>
            <a:r>
              <a:rPr lang="en-US" dirty="0"/>
              <a:t>0K, no velocities</a:t>
            </a:r>
          </a:p>
          <a:p>
            <a:r>
              <a:rPr lang="en-US" dirty="0"/>
              <a:t>10-150 atoms</a:t>
            </a:r>
          </a:p>
          <a:p>
            <a:r>
              <a:rPr lang="en-US" dirty="0"/>
              <a:t>Pairwise interaction potential, brute force (no cut off)</a:t>
            </a:r>
          </a:p>
          <a:p>
            <a:pPr lvl="1"/>
            <a:r>
              <a:rPr lang="en-US" dirty="0"/>
              <a:t>50*49/2 = 1125 pair potential evaluations</a:t>
            </a:r>
          </a:p>
          <a:p>
            <a:pPr lvl="1"/>
            <a:r>
              <a:rPr lang="en-US" dirty="0"/>
              <a:t>150*149/2 = 11175 pair potential evaluations</a:t>
            </a:r>
          </a:p>
          <a:p>
            <a:r>
              <a:rPr lang="en-US" dirty="0"/>
              <a:t>1000 runs of 200000 atom moves (Monte Carlo samples)</a:t>
            </a:r>
          </a:p>
          <a:p>
            <a:r>
              <a:rPr lang="en-US" dirty="0"/>
              <a:t>Followed by quasi-Newton method to improve the MC minimum</a:t>
            </a:r>
          </a:p>
          <a:p>
            <a:r>
              <a:rPr lang="en-US" dirty="0"/>
              <a:t>Fortran90 </a:t>
            </a:r>
          </a:p>
        </p:txBody>
      </p:sp>
    </p:spTree>
    <p:extLst>
      <p:ext uri="{BB962C8B-B14F-4D97-AF65-F5344CB8AC3E}">
        <p14:creationId xmlns:p14="http://schemas.microsoft.com/office/powerpoint/2010/main" val="2573217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do </a:t>
            </a:r>
            <a:r>
              <a:rPr lang="en-US" sz="1600" dirty="0" err="1"/>
              <a:t>i_run</a:t>
            </a:r>
            <a:r>
              <a:rPr lang="en-US" sz="1600" dirty="0"/>
              <a:t>=1,1000	local minimum loop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do </a:t>
            </a:r>
            <a:r>
              <a:rPr lang="en-US" sz="1600" dirty="0" err="1">
                <a:solidFill>
                  <a:srgbClr val="7BA031"/>
                </a:solidFill>
              </a:rPr>
              <a:t>i_mcs</a:t>
            </a:r>
            <a:r>
              <a:rPr lang="en-US" sz="1600" dirty="0">
                <a:solidFill>
                  <a:srgbClr val="7BA031"/>
                </a:solidFill>
              </a:rPr>
              <a:t>=1,200000	Monte Carlo loop	}	}</a:t>
            </a: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>
                <a:solidFill>
                  <a:srgbClr val="B80B1D"/>
                </a:solidFill>
              </a:rPr>
              <a:t>Etot</a:t>
            </a:r>
            <a:r>
              <a:rPr lang="en-US" sz="1600" dirty="0">
                <a:solidFill>
                  <a:srgbClr val="B80B1D"/>
                </a:solidFill>
              </a:rPr>
              <a:t>=0			}	}</a:t>
            </a: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do </a:t>
            </a:r>
            <a:r>
              <a:rPr lang="en-US" sz="1600" dirty="0" err="1">
                <a:solidFill>
                  <a:srgbClr val="B80B1D"/>
                </a:solidFill>
              </a:rPr>
              <a:t>i</a:t>
            </a:r>
            <a:r>
              <a:rPr lang="en-US" sz="1600" dirty="0">
                <a:solidFill>
                  <a:srgbClr val="B80B1D"/>
                </a:solidFill>
              </a:rPr>
              <a:t>=1,n	energy loop	}	}	}	</a:t>
            </a: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do j=i+1,n		}	}	}</a:t>
            </a: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	</a:t>
            </a:r>
            <a:r>
              <a:rPr lang="en-US" sz="1600" dirty="0" err="1">
                <a:solidFill>
                  <a:srgbClr val="B80B1D"/>
                </a:solidFill>
              </a:rPr>
              <a:t>Etot</a:t>
            </a:r>
            <a:r>
              <a:rPr lang="en-US" sz="1600" dirty="0">
                <a:solidFill>
                  <a:srgbClr val="B80B1D"/>
                </a:solidFill>
              </a:rPr>
              <a:t> = </a:t>
            </a:r>
            <a:r>
              <a:rPr lang="en-US" sz="1600" dirty="0" err="1">
                <a:solidFill>
                  <a:srgbClr val="B80B1D"/>
                </a:solidFill>
              </a:rPr>
              <a:t>Etot</a:t>
            </a:r>
            <a:r>
              <a:rPr lang="en-US" sz="1600" dirty="0">
                <a:solidFill>
                  <a:srgbClr val="B80B1D"/>
                </a:solidFill>
              </a:rPr>
              <a:t> + f(</a:t>
            </a:r>
            <a:r>
              <a:rPr lang="en-US" sz="1600" dirty="0" err="1">
                <a:solidFill>
                  <a:srgbClr val="B80B1D"/>
                </a:solidFill>
              </a:rPr>
              <a:t>r</a:t>
            </a:r>
            <a:r>
              <a:rPr lang="en-US" sz="1600" baseline="-25000" dirty="0" err="1">
                <a:solidFill>
                  <a:srgbClr val="B80B1D"/>
                </a:solidFill>
              </a:rPr>
              <a:t>ij</a:t>
            </a:r>
            <a:r>
              <a:rPr lang="en-US" sz="1600" dirty="0">
                <a:solidFill>
                  <a:srgbClr val="B80B1D"/>
                </a:solidFill>
              </a:rPr>
              <a:t>)	                 	}	}	}</a:t>
            </a:r>
          </a:p>
          <a:p>
            <a:pPr marL="1200150" lvl="3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end do		}	}	}</a:t>
            </a: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end do		}	}	}</a:t>
            </a:r>
          </a:p>
          <a:p>
            <a:pPr marL="857250" lvl="2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keep lowest energy configuration			}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end do				}	}</a:t>
            </a:r>
          </a:p>
          <a:p>
            <a:pPr marL="40005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improve local minimum with quasi-newton			}</a:t>
            </a:r>
          </a:p>
          <a:p>
            <a:pPr marL="0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end do							}</a:t>
            </a:r>
          </a:p>
          <a:p>
            <a:pPr marL="0" lvl="1" indent="0"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keep lowest energy configuration = global minimum (hopefully)</a:t>
            </a:r>
          </a:p>
        </p:txBody>
      </p:sp>
    </p:spTree>
    <p:extLst>
      <p:ext uri="{BB962C8B-B14F-4D97-AF65-F5344CB8AC3E}">
        <p14:creationId xmlns:p14="http://schemas.microsoft.com/office/powerpoint/2010/main" val="390250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2000" dirty="0"/>
              <a:t>memory footprint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size </a:t>
            </a:r>
          </a:p>
          <a:p>
            <a:pPr lvl="1"/>
            <a:r>
              <a:rPr lang="en-US" dirty="0"/>
              <a:t>3 position coordinates * </a:t>
            </a:r>
            <a:r>
              <a:rPr lang="en-US" dirty="0" err="1"/>
              <a:t>nAtoms</a:t>
            </a:r>
            <a:r>
              <a:rPr lang="en-US" dirty="0"/>
              <a:t> * 8 bytes/coordinate</a:t>
            </a:r>
          </a:p>
          <a:p>
            <a:pPr lvl="1"/>
            <a:r>
              <a:rPr lang="en-US" dirty="0"/>
              <a:t>50 atoms 	-&gt; 1200 bytes ~ 1.2 Kb</a:t>
            </a:r>
          </a:p>
          <a:p>
            <a:pPr lvl="1"/>
            <a:r>
              <a:rPr lang="en-US" dirty="0"/>
              <a:t>150 atoms -&gt; 3600 bytes ~ 3.6 Kb</a:t>
            </a:r>
          </a:p>
          <a:p>
            <a:r>
              <a:rPr lang="en-US" dirty="0"/>
              <a:t>Turing </a:t>
            </a:r>
            <a:r>
              <a:rPr lang="en-US" dirty="0" err="1"/>
              <a:t>harpertown</a:t>
            </a:r>
            <a:r>
              <a:rPr lang="en-US" dirty="0"/>
              <a:t> nodes – 2 quad cores</a:t>
            </a:r>
          </a:p>
          <a:p>
            <a:pPr lvl="1"/>
            <a:r>
              <a:rPr lang="en-US" dirty="0"/>
              <a:t>2x4=8 threads </a:t>
            </a:r>
          </a:p>
          <a:p>
            <a:pPr lvl="1"/>
            <a:r>
              <a:rPr lang="en-US" dirty="0"/>
              <a:t>L1 Cache size = 32 Kb per core</a:t>
            </a:r>
          </a:p>
          <a:p>
            <a:r>
              <a:rPr lang="en-US" dirty="0"/>
              <a:t>Turing </a:t>
            </a:r>
            <a:r>
              <a:rPr lang="en-US" dirty="0" err="1"/>
              <a:t>Westmere</a:t>
            </a:r>
            <a:r>
              <a:rPr lang="en-US" dirty="0"/>
              <a:t> nodes – 2 six cores with SMT</a:t>
            </a:r>
          </a:p>
          <a:p>
            <a:pPr lvl="1"/>
            <a:r>
              <a:rPr lang="en-US" dirty="0"/>
              <a:t>2x6x2=24 threads</a:t>
            </a:r>
          </a:p>
          <a:p>
            <a:pPr lvl="1"/>
            <a:r>
              <a:rPr lang="en-US" dirty="0"/>
              <a:t>L1 Cache size = 32 Kb per core</a:t>
            </a:r>
          </a:p>
          <a:p>
            <a:r>
              <a:rPr lang="en-US" dirty="0"/>
              <a:t>Fits in L1 cache easily, no need for tiling</a:t>
            </a:r>
          </a:p>
        </p:txBody>
      </p:sp>
    </p:spTree>
    <p:extLst>
      <p:ext uri="{BB962C8B-B14F-4D97-AF65-F5344CB8AC3E}">
        <p14:creationId xmlns:p14="http://schemas.microsoft.com/office/powerpoint/2010/main" val="30930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-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parts in the code need optimization?</a:t>
            </a:r>
          </a:p>
          <a:p>
            <a:pPr lvl="1"/>
            <a:r>
              <a:rPr lang="en-US" dirty="0"/>
              <a:t>Energy loop (pairs of atoms)</a:t>
            </a:r>
          </a:p>
          <a:p>
            <a:pPr lvl="2"/>
            <a:r>
              <a:rPr lang="en-US" dirty="0"/>
              <a:t>Small part of code</a:t>
            </a:r>
          </a:p>
          <a:p>
            <a:pPr lvl="2"/>
            <a:r>
              <a:rPr lang="en-US" dirty="0"/>
              <a:t>Executed most often 1125x200000x1000</a:t>
            </a:r>
          </a:p>
          <a:p>
            <a:pPr lvl="2"/>
            <a:r>
              <a:rPr lang="en-US" dirty="0"/>
              <a:t>Definitely needs optimization 	(“</a:t>
            </a:r>
            <a:r>
              <a:rPr lang="en-US" i="1" dirty="0"/>
              <a:t>What to do first”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Monte Carlo loop</a:t>
            </a:r>
          </a:p>
          <a:p>
            <a:pPr lvl="2"/>
            <a:r>
              <a:rPr lang="en-US" dirty="0"/>
              <a:t>NR part represents small fraction of loop, little to be gained</a:t>
            </a:r>
          </a:p>
          <a:p>
            <a:pPr lvl="1"/>
            <a:r>
              <a:rPr lang="en-US" dirty="0"/>
              <a:t>Global minimum loop</a:t>
            </a:r>
          </a:p>
          <a:p>
            <a:pPr lvl="2"/>
            <a:r>
              <a:rPr lang="en-US" dirty="0"/>
              <a:t>Mainly just a loop</a:t>
            </a:r>
          </a:p>
        </p:txBody>
      </p:sp>
    </p:spTree>
    <p:extLst>
      <p:ext uri="{BB962C8B-B14F-4D97-AF65-F5344CB8AC3E}">
        <p14:creationId xmlns:p14="http://schemas.microsoft.com/office/powerpoint/2010/main" val="3966118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600" b="1" dirty="0">
                <a:latin typeface="Courier"/>
                <a:cs typeface="Courier"/>
              </a:rPr>
              <a:t>do </a:t>
            </a:r>
            <a:r>
              <a:rPr lang="pt-BR" sz="1600" b="1" dirty="0" err="1">
                <a:latin typeface="Courier"/>
                <a:cs typeface="Courier"/>
              </a:rPr>
              <a:t>i</a:t>
            </a:r>
            <a:r>
              <a:rPr lang="pt-BR" sz="1600" b="1" dirty="0">
                <a:latin typeface="Courier"/>
                <a:cs typeface="Courier"/>
              </a:rPr>
              <a:t>=1,N</a:t>
            </a:r>
          </a:p>
          <a:p>
            <a:pPr marL="0" indent="0">
              <a:buNone/>
            </a:pPr>
            <a:r>
              <a:rPr lang="pt-BR" sz="1600" dirty="0">
                <a:latin typeface="Courier"/>
                <a:cs typeface="Courier"/>
              </a:rPr>
              <a:t>   ri(1) = </a:t>
            </a:r>
            <a:r>
              <a:rPr lang="pt-BR" sz="1600" dirty="0" err="1">
                <a:latin typeface="Courier"/>
                <a:cs typeface="Courier"/>
              </a:rPr>
              <a:t>x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err="1">
                <a:latin typeface="Courier"/>
                <a:cs typeface="Courier"/>
              </a:rPr>
              <a:t>i</a:t>
            </a:r>
            <a:r>
              <a:rPr lang="pt-BR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s-ES_tradnl" sz="1600" dirty="0">
                <a:latin typeface="Courier"/>
                <a:cs typeface="Courier"/>
              </a:rPr>
              <a:t>   </a:t>
            </a:r>
            <a:r>
              <a:rPr lang="es-ES_tradnl" sz="1600" dirty="0" err="1">
                <a:latin typeface="Courier"/>
                <a:cs typeface="Courier"/>
              </a:rPr>
              <a:t>ri</a:t>
            </a:r>
            <a:r>
              <a:rPr lang="es-ES_tradnl" sz="1600" dirty="0">
                <a:latin typeface="Courier"/>
                <a:cs typeface="Courier"/>
              </a:rPr>
              <a:t>(2) = y(i)</a:t>
            </a:r>
          </a:p>
          <a:p>
            <a:pPr marL="0" indent="0">
              <a:buNone/>
            </a:pPr>
            <a:r>
              <a:rPr lang="es-ES_tradnl" sz="1600" dirty="0">
                <a:latin typeface="Courier"/>
                <a:cs typeface="Courier"/>
              </a:rPr>
              <a:t>   </a:t>
            </a:r>
            <a:r>
              <a:rPr lang="es-ES_tradnl" sz="1600" dirty="0" err="1">
                <a:latin typeface="Courier"/>
                <a:cs typeface="Courier"/>
              </a:rPr>
              <a:t>ri</a:t>
            </a:r>
            <a:r>
              <a:rPr lang="es-ES_tradnl" sz="1600" dirty="0">
                <a:latin typeface="Courier"/>
                <a:cs typeface="Courier"/>
              </a:rPr>
              <a:t>(3) = z(i)</a:t>
            </a:r>
          </a:p>
          <a:p>
            <a:pPr marL="0" indent="0">
              <a:buNone/>
            </a:pPr>
            <a:r>
              <a:rPr lang="pt-BR" sz="1600" dirty="0">
                <a:latin typeface="Courier"/>
                <a:cs typeface="Courier"/>
              </a:rPr>
              <a:t>   </a:t>
            </a:r>
            <a:r>
              <a:rPr lang="pt-BR" sz="1600" b="1" dirty="0">
                <a:latin typeface="Courier"/>
                <a:cs typeface="Courier"/>
              </a:rPr>
              <a:t>do </a:t>
            </a:r>
            <a:r>
              <a:rPr lang="pt-BR" sz="1600" b="1" dirty="0" err="1">
                <a:latin typeface="Courier"/>
                <a:cs typeface="Courier"/>
              </a:rPr>
              <a:t>j</a:t>
            </a:r>
            <a:r>
              <a:rPr lang="pt-BR" sz="1600" b="1" dirty="0">
                <a:latin typeface="Courier"/>
                <a:cs typeface="Courier"/>
              </a:rPr>
              <a:t>=i+1,N</a:t>
            </a:r>
          </a:p>
          <a:p>
            <a:pPr marL="0" indent="0">
              <a:buNone/>
            </a:pPr>
            <a:r>
              <a:rPr lang="fi-FI" sz="1600" dirty="0">
                <a:latin typeface="Courier"/>
                <a:cs typeface="Courier"/>
              </a:rPr>
              <a:t>      rj(1) = </a:t>
            </a:r>
            <a:r>
              <a:rPr lang="fi-FI" sz="1600" dirty="0" err="1">
                <a:latin typeface="Courier"/>
                <a:cs typeface="Courier"/>
              </a:rPr>
              <a:t>x(j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i-FI" sz="1600" dirty="0">
                <a:latin typeface="Courier"/>
                <a:cs typeface="Courier"/>
              </a:rPr>
              <a:t>      rj(2) = </a:t>
            </a:r>
            <a:r>
              <a:rPr lang="fi-FI" sz="1600" dirty="0" err="1">
                <a:latin typeface="Courier"/>
                <a:cs typeface="Courier"/>
              </a:rPr>
              <a:t>y(j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i-FI" sz="1600" dirty="0">
                <a:latin typeface="Courier"/>
                <a:cs typeface="Courier"/>
              </a:rPr>
              <a:t>      rj(3) = </a:t>
            </a:r>
            <a:r>
              <a:rPr lang="fi-FI" sz="1600" dirty="0" err="1">
                <a:latin typeface="Courier"/>
                <a:cs typeface="Courier"/>
              </a:rPr>
              <a:t>z(j</a:t>
            </a:r>
            <a:r>
              <a:rPr lang="fi-FI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hu-HU" sz="1600" dirty="0">
                <a:latin typeface="Courier"/>
                <a:cs typeface="Courier"/>
              </a:rPr>
              <a:t>      Etotal = Etotal + Energy2(ri,rj)</a:t>
            </a:r>
          </a:p>
          <a:p>
            <a:pPr marL="0" indent="0">
              <a:buNone/>
            </a:pPr>
            <a:r>
              <a:rPr lang="da-DK" sz="1600" dirty="0">
                <a:latin typeface="Courier"/>
                <a:cs typeface="Courier"/>
              </a:rPr>
              <a:t>    </a:t>
            </a:r>
            <a:r>
              <a:rPr lang="da-DK" sz="1600" b="1" dirty="0">
                <a:latin typeface="Courier"/>
                <a:cs typeface="Courier"/>
              </a:rPr>
              <a:t>end do</a:t>
            </a:r>
          </a:p>
          <a:p>
            <a:pPr marL="0" indent="0">
              <a:buNone/>
            </a:pPr>
            <a:r>
              <a:rPr lang="da-DK" sz="1600" b="1" dirty="0">
                <a:latin typeface="Courier"/>
                <a:cs typeface="Courier"/>
              </a:rPr>
              <a:t>end do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83346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urier"/>
                <a:cs typeface="Courier"/>
              </a:rPr>
              <a:t>function Energy2(</a:t>
            </a:r>
            <a:r>
              <a:rPr lang="en-US" sz="1600" b="1" dirty="0" err="1">
                <a:latin typeface="Courier"/>
                <a:cs typeface="Courier"/>
              </a:rPr>
              <a:t>ra,rb</a:t>
            </a:r>
            <a:r>
              <a:rPr lang="en-US" sz="16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!...</a:t>
            </a:r>
          </a:p>
          <a:p>
            <a:pPr marL="266700" indent="0">
              <a:buNone/>
            </a:pPr>
            <a:r>
              <a:rPr lang="en-US" sz="1600" dirty="0">
                <a:latin typeface="Courier"/>
                <a:cs typeface="Courier"/>
              </a:rPr>
              <a:t>r</a:t>
            </a:r>
            <a:r>
              <a:rPr lang="fr-FR" sz="1600" dirty="0">
                <a:latin typeface="Courier"/>
                <a:cs typeface="Courier"/>
              </a:rPr>
              <a:t>=</a:t>
            </a:r>
            <a:r>
              <a:rPr lang="fr-FR" sz="1600" dirty="0" err="1"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((</a:t>
            </a:r>
            <a:r>
              <a:rPr lang="fr-FR" sz="1600" dirty="0" err="1">
                <a:latin typeface="Courier"/>
                <a:cs typeface="Courier"/>
              </a:rPr>
              <a:t>rb</a:t>
            </a:r>
            <a:r>
              <a:rPr lang="fr-FR" sz="1600" dirty="0">
                <a:latin typeface="Courier"/>
                <a:cs typeface="Courier"/>
              </a:rPr>
              <a:t>(1)-ra(1))**2+(</a:t>
            </a:r>
            <a:r>
              <a:rPr lang="fr-FR" sz="1600" dirty="0" err="1">
                <a:latin typeface="Courier"/>
                <a:cs typeface="Courier"/>
              </a:rPr>
              <a:t>rb</a:t>
            </a:r>
            <a:r>
              <a:rPr lang="fr-FR" sz="1600" dirty="0">
                <a:latin typeface="Courier"/>
                <a:cs typeface="Courier"/>
              </a:rPr>
              <a:t>(2)-ra(2))**2+(</a:t>
            </a:r>
            <a:r>
              <a:rPr lang="fr-FR" sz="1600" dirty="0" err="1">
                <a:latin typeface="Courier"/>
                <a:cs typeface="Courier"/>
              </a:rPr>
              <a:t>rb</a:t>
            </a:r>
            <a:r>
              <a:rPr lang="fr-FR" sz="1600" dirty="0">
                <a:latin typeface="Courier"/>
                <a:cs typeface="Courier"/>
              </a:rPr>
              <a:t>(3)-ra(3))**2)</a:t>
            </a:r>
          </a:p>
          <a:p>
            <a:pPr marL="266700" indent="0">
              <a:buNone/>
            </a:pPr>
            <a:r>
              <a:rPr lang="fr-FR" sz="1600" dirty="0" err="1">
                <a:latin typeface="Courier"/>
                <a:cs typeface="Courier"/>
              </a:rPr>
              <a:t>Energy</a:t>
            </a:r>
            <a:r>
              <a:rPr lang="fr-FR" sz="1600" dirty="0">
                <a:latin typeface="Courier"/>
                <a:cs typeface="Courier"/>
              </a:rPr>
              <a:t> = Energy1(r)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err="1">
                <a:latin typeface="Courier"/>
                <a:cs typeface="Courier"/>
              </a:rPr>
              <a:t>function</a:t>
            </a:r>
            <a:r>
              <a:rPr lang="fr-FR" sz="1600" b="1" dirty="0">
                <a:latin typeface="Courier"/>
                <a:cs typeface="Courier"/>
              </a:rPr>
              <a:t> Energy1(r)</a:t>
            </a: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!...</a:t>
            </a:r>
          </a:p>
          <a:p>
            <a:pPr marL="533400" indent="-266700">
              <a:buNone/>
            </a:pPr>
            <a:r>
              <a:rPr lang="fr-FR" sz="1600" dirty="0" err="1">
                <a:latin typeface="Courier"/>
                <a:cs typeface="Courier"/>
              </a:rPr>
              <a:t>intpot_fitting</a:t>
            </a:r>
            <a:r>
              <a:rPr lang="fr-FR" sz="1600" dirty="0">
                <a:latin typeface="Courier"/>
                <a:cs typeface="Courier"/>
              </a:rPr>
              <a:t> 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(-alpha*r)/r**</a:t>
            </a:r>
            <a:r>
              <a:rPr lang="fr-FR" sz="1600" dirty="0" err="1">
                <a:latin typeface="Courier"/>
                <a:cs typeface="Courier"/>
              </a:rPr>
              <a:t>npow</a:t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>
                <a:latin typeface="Courier"/>
                <a:cs typeface="Courier"/>
              </a:rPr>
              <a:t>- </a:t>
            </a:r>
            <a:r>
              <a:rPr lang="fr-FR" sz="1600" dirty="0" err="1">
                <a:latin typeface="Courier"/>
                <a:cs typeface="Courier"/>
              </a:rPr>
              <a:t>Bcoeff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(-beta*(r-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))/((r-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)**</a:t>
            </a:r>
            <a:r>
              <a:rPr lang="fr-FR" sz="1600" dirty="0" err="1">
                <a:latin typeface="Courier"/>
                <a:cs typeface="Courier"/>
              </a:rPr>
              <a:t>nattractive+datt</a:t>
            </a:r>
            <a:r>
              <a:rPr lang="fr-FR" sz="1600" dirty="0">
                <a:latin typeface="Courier"/>
                <a:cs typeface="Courier"/>
              </a:rPr>
              <a:t>)</a:t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>
                <a:latin typeface="Courier"/>
                <a:cs typeface="Courier"/>
              </a:rPr>
              <a:t>- 0*</a:t>
            </a:r>
            <a:r>
              <a:rPr lang="fr-FR" sz="1600" dirty="0" err="1">
                <a:latin typeface="Courier"/>
                <a:cs typeface="Courier"/>
              </a:rPr>
              <a:t>Ccoeff</a:t>
            </a:r>
            <a:r>
              <a:rPr lang="fr-FR" sz="1600" dirty="0">
                <a:latin typeface="Courier"/>
                <a:cs typeface="Courier"/>
              </a:rPr>
              <a:t>/r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28509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urier"/>
                <a:cs typeface="Courier"/>
              </a:rPr>
              <a:t>function Energy2(</a:t>
            </a:r>
            <a:r>
              <a:rPr lang="en-US" sz="1600" b="1" dirty="0" err="1">
                <a:latin typeface="Courier"/>
                <a:cs typeface="Courier"/>
              </a:rPr>
              <a:t>ra,rb</a:t>
            </a:r>
            <a:r>
              <a:rPr lang="en-US" sz="16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!...</a:t>
            </a:r>
          </a:p>
          <a:p>
            <a:pPr marL="266700" indent="0">
              <a:buNone/>
            </a:pPr>
            <a:r>
              <a:rPr lang="en-US" sz="1600" dirty="0">
                <a:latin typeface="Courier"/>
                <a:cs typeface="Courier"/>
              </a:rPr>
              <a:t>r</a:t>
            </a:r>
            <a:r>
              <a:rPr lang="fr-FR" sz="1600" dirty="0">
                <a:latin typeface="Courier"/>
                <a:cs typeface="Courier"/>
              </a:rPr>
              <a:t>=</a:t>
            </a:r>
            <a:r>
              <a:rPr lang="fr-FR" sz="2000" b="1" dirty="0" err="1">
                <a:solidFill>
                  <a:srgbClr val="B2230A"/>
                </a:solidFill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((</a:t>
            </a:r>
            <a:r>
              <a:rPr lang="fr-FR" sz="1600" dirty="0" err="1">
                <a:latin typeface="Courier"/>
                <a:cs typeface="Courier"/>
              </a:rPr>
              <a:t>rb</a:t>
            </a:r>
            <a:r>
              <a:rPr lang="fr-FR" sz="1600" dirty="0">
                <a:latin typeface="Courier"/>
                <a:cs typeface="Courier"/>
              </a:rPr>
              <a:t>(1)-ra(1))**2+(</a:t>
            </a:r>
            <a:r>
              <a:rPr lang="fr-FR" sz="1600" dirty="0" err="1">
                <a:latin typeface="Courier"/>
                <a:cs typeface="Courier"/>
              </a:rPr>
              <a:t>rb</a:t>
            </a:r>
            <a:r>
              <a:rPr lang="fr-FR" sz="1600" dirty="0">
                <a:latin typeface="Courier"/>
                <a:cs typeface="Courier"/>
              </a:rPr>
              <a:t>(2)-ra(2))**2+(</a:t>
            </a:r>
            <a:r>
              <a:rPr lang="fr-FR" sz="1600" dirty="0" err="1">
                <a:latin typeface="Courier"/>
                <a:cs typeface="Courier"/>
              </a:rPr>
              <a:t>rb</a:t>
            </a:r>
            <a:r>
              <a:rPr lang="fr-FR" sz="1600" dirty="0">
                <a:latin typeface="Courier"/>
                <a:cs typeface="Courier"/>
              </a:rPr>
              <a:t>(3)-ra(3))**2)</a:t>
            </a:r>
          </a:p>
          <a:p>
            <a:pPr marL="266700" indent="0">
              <a:buNone/>
            </a:pPr>
            <a:r>
              <a:rPr lang="fr-FR" sz="1600" dirty="0" err="1">
                <a:latin typeface="Courier"/>
                <a:cs typeface="Courier"/>
              </a:rPr>
              <a:t>Energy</a:t>
            </a:r>
            <a:r>
              <a:rPr lang="fr-FR" sz="1600" dirty="0">
                <a:latin typeface="Courier"/>
                <a:cs typeface="Courier"/>
              </a:rPr>
              <a:t> = Energy1(r)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return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b="1" dirty="0" err="1">
                <a:latin typeface="Courier"/>
                <a:cs typeface="Courier"/>
              </a:rPr>
              <a:t>function</a:t>
            </a:r>
            <a:r>
              <a:rPr lang="fr-FR" sz="1600" b="1" dirty="0">
                <a:latin typeface="Courier"/>
                <a:cs typeface="Courier"/>
              </a:rPr>
              <a:t> Energy1(r)</a:t>
            </a: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!...</a:t>
            </a:r>
          </a:p>
          <a:p>
            <a:pPr marL="533400" indent="-266700">
              <a:buNone/>
            </a:pPr>
            <a:r>
              <a:rPr lang="fr-FR" sz="1600" dirty="0" err="1">
                <a:latin typeface="Courier"/>
                <a:cs typeface="Courier"/>
              </a:rPr>
              <a:t>intpot_fitting</a:t>
            </a:r>
            <a:r>
              <a:rPr lang="fr-FR" sz="1600" dirty="0">
                <a:latin typeface="Courier"/>
                <a:cs typeface="Courier"/>
              </a:rPr>
              <a:t> 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2000" b="1" dirty="0" err="1">
                <a:solidFill>
                  <a:srgbClr val="B2230A"/>
                </a:solidFill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(-alpha*r)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>
                <a:latin typeface="Courier"/>
                <a:cs typeface="Courier"/>
              </a:rPr>
              <a:t>r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**</a:t>
            </a:r>
            <a:r>
              <a:rPr lang="fr-FR" sz="1600" dirty="0" err="1">
                <a:latin typeface="Courier"/>
                <a:cs typeface="Courier"/>
              </a:rPr>
              <a:t>npow</a:t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>
                <a:latin typeface="Courier"/>
                <a:cs typeface="Courier"/>
              </a:rPr>
              <a:t>- </a:t>
            </a:r>
            <a:r>
              <a:rPr lang="fr-FR" sz="1600" dirty="0" err="1">
                <a:latin typeface="Courier"/>
                <a:cs typeface="Courier"/>
              </a:rPr>
              <a:t>Bcoeff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2000" b="1" dirty="0" err="1">
                <a:solidFill>
                  <a:srgbClr val="B2230A"/>
                </a:solidFill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(-beta*(r-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))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>
                <a:latin typeface="Courier"/>
                <a:cs typeface="Courier"/>
              </a:rPr>
              <a:t>((r-</a:t>
            </a:r>
            <a:r>
              <a:rPr lang="fr-FR" sz="1600" dirty="0" err="1">
                <a:latin typeface="Courier"/>
                <a:cs typeface="Courier"/>
              </a:rPr>
              <a:t>catt</a:t>
            </a:r>
            <a:r>
              <a:rPr lang="fr-FR" sz="1600" dirty="0">
                <a:latin typeface="Courier"/>
                <a:cs typeface="Courier"/>
              </a:rPr>
              <a:t>)</a:t>
            </a:r>
            <a:r>
              <a:rPr lang="fr-FR" sz="2000" dirty="0">
                <a:solidFill>
                  <a:srgbClr val="B2230A"/>
                </a:solidFill>
                <a:latin typeface="Courier"/>
                <a:cs typeface="Courier"/>
              </a:rPr>
              <a:t>**</a:t>
            </a:r>
            <a:r>
              <a:rPr lang="fr-FR" sz="1600" dirty="0" err="1">
                <a:latin typeface="Courier"/>
                <a:cs typeface="Courier"/>
              </a:rPr>
              <a:t>nattractive+datt</a:t>
            </a:r>
            <a:r>
              <a:rPr lang="fr-FR" sz="1600" dirty="0">
                <a:latin typeface="Courier"/>
                <a:cs typeface="Courier"/>
              </a:rPr>
              <a:t>)</a:t>
            </a:r>
            <a:br>
              <a:rPr lang="fr-FR" sz="1600" dirty="0">
                <a:latin typeface="Courier"/>
                <a:cs typeface="Courier"/>
              </a:rPr>
            </a:br>
            <a:r>
              <a:rPr lang="fr-FR" sz="1600" dirty="0">
                <a:latin typeface="Courier"/>
                <a:cs typeface="Courier"/>
              </a:rPr>
              <a:t>- 0*</a:t>
            </a:r>
            <a:r>
              <a:rPr lang="fr-FR" sz="1600" dirty="0" err="1">
                <a:latin typeface="Courier"/>
                <a:cs typeface="Courier"/>
              </a:rPr>
              <a:t>Ccoeff</a:t>
            </a:r>
            <a:r>
              <a:rPr lang="fr-FR" sz="2000" b="1" dirty="0">
                <a:solidFill>
                  <a:srgbClr val="B2230A"/>
                </a:solidFill>
                <a:latin typeface="Courier"/>
                <a:cs typeface="Courier"/>
              </a:rPr>
              <a:t>/</a:t>
            </a:r>
            <a:r>
              <a:rPr lang="fr-FR" sz="1600" dirty="0">
                <a:latin typeface="Courier"/>
                <a:cs typeface="Courier"/>
              </a:rPr>
              <a:t>r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Return 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end</a:t>
            </a:r>
            <a:endParaRPr lang="en-US" sz="1600" dirty="0">
              <a:cs typeface="Courier"/>
            </a:endParaRP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>
                <a:solidFill>
                  <a:srgbClr val="B2230A"/>
                </a:solidFill>
                <a:cs typeface="Courier"/>
              </a:rPr>
              <a:t>	+,-,* are cheap	1 cycle</a:t>
            </a: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>
                <a:solidFill>
                  <a:srgbClr val="B2230A"/>
                </a:solidFill>
                <a:cs typeface="Courier"/>
              </a:rPr>
              <a:t>	/, </a:t>
            </a:r>
            <a:r>
              <a:rPr lang="en-US" sz="1600" dirty="0" err="1">
                <a:solidFill>
                  <a:srgbClr val="B2230A"/>
                </a:solidFill>
                <a:cs typeface="Courier"/>
              </a:rPr>
              <a:t>exp</a:t>
            </a:r>
            <a:r>
              <a:rPr lang="en-US" sz="1600" dirty="0">
                <a:solidFill>
                  <a:srgbClr val="B2230A"/>
                </a:solidFill>
                <a:cs typeface="Courier"/>
              </a:rPr>
              <a:t>(.), </a:t>
            </a:r>
            <a:r>
              <a:rPr lang="en-US" sz="1600" dirty="0" err="1">
                <a:solidFill>
                  <a:srgbClr val="B2230A"/>
                </a:solidFill>
                <a:cs typeface="Courier"/>
              </a:rPr>
              <a:t>sqrt</a:t>
            </a:r>
            <a:r>
              <a:rPr lang="en-US" sz="1600" dirty="0">
                <a:solidFill>
                  <a:srgbClr val="B2230A"/>
                </a:solidFill>
                <a:cs typeface="Courier"/>
              </a:rPr>
              <a:t>(.) are expensive	~20 cycles</a:t>
            </a:r>
          </a:p>
          <a:p>
            <a:pPr marL="0" indent="0">
              <a:buNone/>
              <a:tabLst>
                <a:tab pos="4668838" algn="r"/>
                <a:tab pos="5021263" algn="l"/>
              </a:tabLst>
            </a:pPr>
            <a:r>
              <a:rPr lang="en-US" sz="1600" dirty="0">
                <a:solidFill>
                  <a:srgbClr val="B2230A"/>
                </a:solidFill>
                <a:cs typeface="Courier"/>
              </a:rPr>
              <a:t>	</a:t>
            </a:r>
            <a:r>
              <a:rPr lang="en-US" sz="1600" dirty="0" err="1">
                <a:solidFill>
                  <a:srgbClr val="B2230A"/>
                </a:solidFill>
                <a:cs typeface="Courier"/>
              </a:rPr>
              <a:t>pow</a:t>
            </a:r>
            <a:r>
              <a:rPr lang="en-US" sz="1600" dirty="0">
                <a:solidFill>
                  <a:srgbClr val="B2230A"/>
                </a:solidFill>
                <a:cs typeface="Courier"/>
              </a:rPr>
              <a:t>(.,.) is very expensive	~100 cycles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5076056" y="2348880"/>
            <a:ext cx="3600400" cy="140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08000" tIns="46800" rIns="108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6213" indent="-176213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US" sz="2000" baseline="0" dirty="0">
                <a:solidFill>
                  <a:srgbClr val="003D62"/>
                </a:solidFill>
                <a:latin typeface="+mn-lt"/>
              </a:rPr>
              <a:t>Both functions have high computational intensity</a:t>
            </a:r>
          </a:p>
          <a:p>
            <a:pPr marL="176213" indent="-176213">
              <a:spcBef>
                <a:spcPts val="300"/>
              </a:spcBef>
              <a:spcAft>
                <a:spcPts val="300"/>
              </a:spcAft>
              <a:buFont typeface="Arial"/>
              <a:buChar char="•"/>
            </a:pPr>
            <a:r>
              <a:rPr lang="en-US" sz="2000" baseline="0" dirty="0">
                <a:solidFill>
                  <a:srgbClr val="003D62"/>
                </a:solidFill>
                <a:latin typeface="+mn-lt"/>
              </a:rPr>
              <a:t>Loops will be compute bound</a:t>
            </a:r>
          </a:p>
        </p:txBody>
      </p:sp>
    </p:spTree>
    <p:extLst>
      <p:ext uri="{BB962C8B-B14F-4D97-AF65-F5344CB8AC3E}">
        <p14:creationId xmlns:p14="http://schemas.microsoft.com/office/powerpoint/2010/main" val="193128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Why parallelize? </a:t>
            </a:r>
            <a:r>
              <a:rPr lang="en-US" baseline="0" dirty="0">
                <a:solidFill>
                  <a:schemeClr val="bg1">
                    <a:lumMod val="50000"/>
                  </a:schemeClr>
                </a:solidFill>
              </a:rPr>
              <a:t>Reasons</a:t>
            </a:r>
            <a:r>
              <a:rPr lang="en-US" baseline="0" dirty="0"/>
              <a:t>		2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When parallelize? </a:t>
            </a:r>
            <a:r>
              <a:rPr lang="en-US" baseline="0" dirty="0">
                <a:solidFill>
                  <a:srgbClr val="7F7F7F"/>
                </a:solidFill>
              </a:rPr>
              <a:t>And what to do first…</a:t>
            </a:r>
            <a:r>
              <a:rPr lang="en-US" baseline="0" dirty="0"/>
              <a:t>	8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Know your goal and minimize coding effort	28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Common approaches towards parallelization	34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What to parallelize?		37</a:t>
            </a:r>
          </a:p>
          <a:p>
            <a:pPr indent="0">
              <a:buNone/>
              <a:tabLst>
                <a:tab pos="4303713" algn="l"/>
                <a:tab pos="7889875" algn="r"/>
              </a:tabLst>
            </a:pPr>
            <a:r>
              <a:rPr lang="en-US" baseline="0" dirty="0">
                <a:solidFill>
                  <a:schemeClr val="bg1">
                    <a:lumMod val="50000"/>
                  </a:schemeClr>
                </a:solidFill>
              </a:rPr>
              <a:t>------------------------------------------ Break ----------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Case study – Molecular Dynamics	40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Final remarks		77</a:t>
            </a:r>
          </a:p>
        </p:txBody>
      </p:sp>
    </p:spTree>
    <p:extLst>
      <p:ext uri="{BB962C8B-B14F-4D97-AF65-F5344CB8AC3E}">
        <p14:creationId xmlns:p14="http://schemas.microsoft.com/office/powerpoint/2010/main" val="9860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 atoms</a:t>
            </a:r>
          </a:p>
          <a:p>
            <a:pPr lvl="1">
              <a:tabLst>
                <a:tab pos="4749800" algn="l"/>
              </a:tabLst>
            </a:pPr>
            <a:r>
              <a:rPr lang="en-US" dirty="0"/>
              <a:t>Fortran version 150 µs  (auto-</a:t>
            </a:r>
            <a:r>
              <a:rPr lang="en-US" dirty="0" err="1"/>
              <a:t>vectorization</a:t>
            </a:r>
            <a:r>
              <a:rPr lang="en-US" dirty="0"/>
              <a:t> turned off)	</a:t>
            </a:r>
          </a:p>
          <a:p>
            <a:pPr lvl="1">
              <a:tabLst>
                <a:tab pos="4749800" algn="l"/>
              </a:tabLst>
            </a:pPr>
            <a:r>
              <a:rPr lang="en-US" dirty="0"/>
              <a:t>C/C++ version 144 µs</a:t>
            </a:r>
          </a:p>
          <a:p>
            <a:r>
              <a:rPr lang="en-US" dirty="0"/>
              <a:t>I am not a Fortran specialist</a:t>
            </a:r>
          </a:p>
          <a:p>
            <a:r>
              <a:rPr lang="en-US" dirty="0"/>
              <a:t>Tried to optimize a C/C++ version first</a:t>
            </a:r>
          </a:p>
        </p:txBody>
      </p:sp>
    </p:spTree>
    <p:extLst>
      <p:ext uri="{BB962C8B-B14F-4D97-AF65-F5344CB8AC3E}">
        <p14:creationId xmlns:p14="http://schemas.microsoft.com/office/powerpoint/2010/main" val="861578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loop contains two nested function calls</a:t>
            </a:r>
          </a:p>
          <a:p>
            <a:r>
              <a:rPr lang="en-US" dirty="0"/>
              <a:t>Prevents C++ from </a:t>
            </a:r>
            <a:r>
              <a:rPr lang="en-US" dirty="0" err="1"/>
              <a:t>vectorizing</a:t>
            </a:r>
            <a:r>
              <a:rPr lang="en-US" dirty="0"/>
              <a:t> the inner loop</a:t>
            </a:r>
          </a:p>
          <a:p>
            <a:r>
              <a:rPr lang="en-US" dirty="0"/>
              <a:t>Remove call to Energy, compute interatomic distance </a:t>
            </a:r>
            <a:r>
              <a:rPr lang="en-US" dirty="0" err="1"/>
              <a:t>rij</a:t>
            </a:r>
            <a:r>
              <a:rPr lang="en-US" dirty="0"/>
              <a:t> in loop body and call </a:t>
            </a:r>
            <a:r>
              <a:rPr lang="en-US" dirty="0" err="1"/>
              <a:t>intpot_fitting</a:t>
            </a:r>
            <a:endParaRPr lang="en-US" dirty="0"/>
          </a:p>
          <a:p>
            <a:r>
              <a:rPr lang="en-US" dirty="0"/>
              <a:t>144</a:t>
            </a:r>
            <a:r>
              <a:rPr lang="en-US" dirty="0">
                <a:solidFill>
                  <a:srgbClr val="7BA031"/>
                </a:solidFill>
              </a:rPr>
              <a:t>-&gt;96 µs (now </a:t>
            </a:r>
            <a:r>
              <a:rPr lang="en-US" dirty="0" err="1">
                <a:solidFill>
                  <a:srgbClr val="7BA031"/>
                </a:solidFill>
              </a:rPr>
              <a:t>vectorized</a:t>
            </a:r>
            <a:r>
              <a:rPr lang="en-US" dirty="0">
                <a:solidFill>
                  <a:srgbClr val="7BA03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420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Intpot_fitting</a:t>
            </a:r>
            <a:r>
              <a:rPr lang="en-US" dirty="0"/>
              <a:t> contains division by power:</a:t>
            </a:r>
          </a:p>
          <a:p>
            <a:pPr marL="457200" lvl="1" indent="0">
              <a:buNone/>
            </a:pPr>
            <a:r>
              <a:rPr lang="fr-FR" sz="2100" dirty="0" err="1">
                <a:latin typeface="Lucida Console"/>
                <a:cs typeface="Lucida Console"/>
              </a:rPr>
              <a:t>Acoeff</a:t>
            </a:r>
            <a:r>
              <a:rPr lang="fr-FR" sz="2100" dirty="0">
                <a:latin typeface="Lucida Console"/>
                <a:cs typeface="Lucida Console"/>
              </a:rPr>
              <a:t>*</a:t>
            </a:r>
            <a:r>
              <a:rPr lang="fr-FR" sz="2100" dirty="0" err="1">
                <a:latin typeface="Lucida Console"/>
                <a:cs typeface="Lucida Console"/>
              </a:rPr>
              <a:t>exp</a:t>
            </a:r>
            <a:r>
              <a:rPr lang="fr-FR" sz="2100" dirty="0">
                <a:latin typeface="Lucida Console"/>
                <a:cs typeface="Lucida Console"/>
              </a:rPr>
              <a:t>(-alpha*r)</a:t>
            </a:r>
            <a:r>
              <a:rPr lang="fr-FR" sz="2100" dirty="0">
                <a:solidFill>
                  <a:srgbClr val="FF0000"/>
                </a:solidFill>
                <a:latin typeface="Lucida Console"/>
                <a:cs typeface="Lucida Console"/>
              </a:rPr>
              <a:t>/r**</a:t>
            </a:r>
            <a:r>
              <a:rPr lang="fr-FR" sz="2100" dirty="0" err="1">
                <a:solidFill>
                  <a:srgbClr val="FF0000"/>
                </a:solidFill>
                <a:latin typeface="Lucida Console"/>
                <a:cs typeface="Lucida Console"/>
              </a:rPr>
              <a:t>npow</a:t>
            </a:r>
            <a:endParaRPr lang="fr-FR" sz="2100" dirty="0">
              <a:solidFill>
                <a:srgbClr val="FF0000"/>
              </a:solidFill>
              <a:latin typeface="Lucida Console"/>
              <a:cs typeface="Lucida Console"/>
            </a:endParaRPr>
          </a:p>
          <a:p>
            <a:r>
              <a:rPr lang="fr-FR" dirty="0"/>
              <a:t>E</a:t>
            </a:r>
            <a:r>
              <a:rPr lang="en-US" dirty="0" err="1"/>
              <a:t>quivalent</a:t>
            </a:r>
            <a:r>
              <a:rPr lang="en-US" dirty="0"/>
              <a:t> to </a:t>
            </a:r>
          </a:p>
          <a:p>
            <a:pPr marL="457200" lvl="1" indent="0">
              <a:buNone/>
            </a:pPr>
            <a:r>
              <a:rPr lang="fr-FR" sz="2100" dirty="0" err="1">
                <a:latin typeface="Lucida Console"/>
                <a:cs typeface="Lucida Console"/>
              </a:rPr>
              <a:t>Acoeff</a:t>
            </a:r>
            <a:r>
              <a:rPr lang="fr-FR" sz="2100" dirty="0">
                <a:latin typeface="Lucida Console"/>
                <a:cs typeface="Lucida Console"/>
              </a:rPr>
              <a:t>*</a:t>
            </a:r>
            <a:r>
              <a:rPr lang="fr-FR" sz="2100" dirty="0" err="1">
                <a:latin typeface="Lucida Console"/>
                <a:cs typeface="Lucida Console"/>
              </a:rPr>
              <a:t>exp</a:t>
            </a:r>
            <a:r>
              <a:rPr lang="fr-FR" sz="2100" dirty="0">
                <a:latin typeface="Lucida Console"/>
                <a:cs typeface="Lucida Console"/>
              </a:rPr>
              <a:t>(-alpha*r)</a:t>
            </a:r>
            <a:r>
              <a:rPr lang="fr-FR" sz="2100" dirty="0">
                <a:solidFill>
                  <a:srgbClr val="FF0000"/>
                </a:solidFill>
                <a:latin typeface="Lucida Console"/>
                <a:cs typeface="Lucida Console"/>
              </a:rPr>
              <a:t>*r**(-</a:t>
            </a:r>
            <a:r>
              <a:rPr lang="fr-FR" sz="2100" dirty="0" err="1">
                <a:solidFill>
                  <a:srgbClr val="FF0000"/>
                </a:solidFill>
                <a:latin typeface="Lucida Console"/>
                <a:cs typeface="Lucida Console"/>
              </a:rPr>
              <a:t>npow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/>
              <a:t>But saves a division ~20 cycles</a:t>
            </a:r>
          </a:p>
          <a:p>
            <a:r>
              <a:rPr lang="en-US" dirty="0"/>
              <a:t>144-&gt;96</a:t>
            </a:r>
            <a:r>
              <a:rPr lang="en-US" dirty="0">
                <a:solidFill>
                  <a:srgbClr val="7BA031"/>
                </a:solidFill>
              </a:rPr>
              <a:t>-&gt;93 µs</a:t>
            </a:r>
          </a:p>
          <a:p>
            <a:r>
              <a:rPr lang="en-US" dirty="0"/>
              <a:t>Only small gain because </a:t>
            </a:r>
            <a:r>
              <a:rPr lang="en-US" dirty="0" err="1"/>
              <a:t>Intpot_fitting</a:t>
            </a:r>
            <a:r>
              <a:rPr lang="en-US" dirty="0"/>
              <a:t> is expensive anyway (5 intrinsic function calls)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0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call to </a:t>
            </a:r>
            <a:r>
              <a:rPr lang="en-US" dirty="0" err="1"/>
              <a:t>intpot_fitting</a:t>
            </a:r>
            <a:r>
              <a:rPr lang="en-US" dirty="0"/>
              <a:t> and compute in the body of the loop</a:t>
            </a:r>
            <a:endParaRPr lang="fr-FR" sz="2100" dirty="0">
              <a:solidFill>
                <a:srgbClr val="FF0000"/>
              </a:solidFill>
              <a:latin typeface="Lucida Console"/>
              <a:cs typeface="Lucida Console"/>
            </a:endParaRPr>
          </a:p>
          <a:p>
            <a:r>
              <a:rPr lang="en-US" dirty="0"/>
              <a:t>144-&gt;96-&gt;93</a:t>
            </a:r>
            <a:r>
              <a:rPr lang="en-US" dirty="0">
                <a:solidFill>
                  <a:srgbClr val="7BA031"/>
                </a:solidFill>
              </a:rPr>
              <a:t>-&gt;93 µs</a:t>
            </a:r>
          </a:p>
          <a:p>
            <a:r>
              <a:rPr lang="en-US" dirty="0"/>
              <a:t>Compiler good at </a:t>
            </a:r>
            <a:r>
              <a:rPr lang="en-US" dirty="0" err="1"/>
              <a:t>inlining</a:t>
            </a:r>
            <a:r>
              <a:rPr lang="en-US" dirty="0"/>
              <a:t> 1 function call, not 2.</a:t>
            </a:r>
          </a:p>
        </p:txBody>
      </p:sp>
    </p:spTree>
    <p:extLst>
      <p:ext uri="{BB962C8B-B14F-4D97-AF65-F5344CB8AC3E}">
        <p14:creationId xmlns:p14="http://schemas.microsoft.com/office/powerpoint/2010/main" val="3846368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/>
            </a:br>
            <a:r>
              <a:rPr lang="en-US"/>
              <a:t>Energy </a:t>
            </a:r>
            <a:r>
              <a:rPr lang="en-US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loop runs over [i+1,N[ </a:t>
            </a:r>
          </a:p>
          <a:p>
            <a:r>
              <a:rPr lang="en-US" sz="2100" dirty="0">
                <a:cs typeface="Lucida Console"/>
              </a:rPr>
              <a:t>So its data is not always well aligned</a:t>
            </a:r>
          </a:p>
          <a:p>
            <a:r>
              <a:rPr lang="en-US" sz="2100" dirty="0">
                <a:cs typeface="Lucida Console"/>
              </a:rPr>
              <a:t>Can slow down </a:t>
            </a:r>
            <a:r>
              <a:rPr lang="en-US" sz="2100" dirty="0" err="1">
                <a:cs typeface="Lucida Console"/>
              </a:rPr>
              <a:t>vectorization</a:t>
            </a:r>
            <a:endParaRPr lang="en-US" sz="2100" dirty="0">
              <a:cs typeface="Lucida Console"/>
            </a:endParaRPr>
          </a:p>
          <a:p>
            <a:r>
              <a:rPr lang="en-US" sz="2100" dirty="0">
                <a:cs typeface="Lucida Console"/>
              </a:rPr>
              <a:t>Let inner loop run over</a:t>
            </a:r>
            <a:r>
              <a:rPr lang="en-US" sz="2000" dirty="0"/>
              <a:t> [0,i[</a:t>
            </a:r>
            <a:endParaRPr lang="fr-FR" sz="2100" dirty="0">
              <a:cs typeface="Lucida Console"/>
            </a:endParaRPr>
          </a:p>
          <a:p>
            <a:r>
              <a:rPr lang="en-US" dirty="0"/>
              <a:t>144-&gt;96-&gt;93-&gt;93</a:t>
            </a:r>
            <a:r>
              <a:rPr lang="en-US" dirty="0">
                <a:solidFill>
                  <a:srgbClr val="7BA031"/>
                </a:solidFill>
              </a:rPr>
              <a:t>-&gt;93 µs</a:t>
            </a:r>
          </a:p>
        </p:txBody>
      </p:sp>
    </p:spTree>
    <p:extLst>
      <p:ext uri="{BB962C8B-B14F-4D97-AF65-F5344CB8AC3E}">
        <p14:creationId xmlns:p14="http://schemas.microsoft.com/office/powerpoint/2010/main" val="4005602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N-1 inner loops, not very long</a:t>
            </a:r>
          </a:p>
          <a:p>
            <a:r>
              <a:rPr lang="en-US" sz="2100" dirty="0">
                <a:cs typeface="Lucida Console"/>
              </a:rPr>
              <a:t>Split loop</a:t>
            </a:r>
          </a:p>
          <a:p>
            <a:pPr lvl="1"/>
            <a:r>
              <a:rPr lang="en-US" sz="1800" dirty="0">
                <a:cs typeface="Lucida Console"/>
              </a:rPr>
              <a:t>Compute and store interatomic distance in array of length N*(N-1)/2 = 1225</a:t>
            </a:r>
          </a:p>
          <a:p>
            <a:pPr lvl="1"/>
            <a:r>
              <a:rPr lang="en-US" sz="1800" dirty="0">
                <a:cs typeface="Lucida Console"/>
              </a:rPr>
              <a:t>loop over atomic distance array and compute </a:t>
            </a:r>
            <a:r>
              <a:rPr lang="en-US" sz="1800" dirty="0" err="1">
                <a:cs typeface="Lucida Console"/>
              </a:rPr>
              <a:t>intpot_fitting</a:t>
            </a:r>
            <a:r>
              <a:rPr lang="en-US" sz="1800" dirty="0">
                <a:cs typeface="Lucida Console"/>
              </a:rPr>
              <a:t> in one long array instead of many short ones</a:t>
            </a:r>
          </a:p>
          <a:p>
            <a:r>
              <a:rPr lang="en-US" dirty="0"/>
              <a:t>144-&gt;96-&gt;93-&gt;93-&gt;93</a:t>
            </a:r>
            <a:r>
              <a:rPr lang="en-US" dirty="0">
                <a:solidFill>
                  <a:srgbClr val="7BA031"/>
                </a:solidFill>
              </a:rPr>
              <a:t>-&gt;86µs</a:t>
            </a:r>
          </a:p>
          <a:p>
            <a:endParaRPr lang="en-US" dirty="0">
              <a:solidFill>
                <a:srgbClr val="7BA031"/>
              </a:solidFill>
            </a:endParaRPr>
          </a:p>
          <a:p>
            <a:r>
              <a:rPr lang="en-US" dirty="0">
                <a:solidFill>
                  <a:srgbClr val="B2230A"/>
                </a:solidFill>
              </a:rPr>
              <a:t>Criteria for efficient loops – 4 – Prefer long loops </a:t>
            </a:r>
          </a:p>
        </p:txBody>
      </p:sp>
    </p:spTree>
    <p:extLst>
      <p:ext uri="{BB962C8B-B14F-4D97-AF65-F5344CB8AC3E}">
        <p14:creationId xmlns:p14="http://schemas.microsoft.com/office/powerpoint/2010/main" val="1295313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urier"/>
                <a:cs typeface="Courier"/>
              </a:rPr>
              <a:t>for( </a:t>
            </a:r>
            <a:r>
              <a:rPr lang="en-US" sz="1600" b="1" dirty="0" err="1">
                <a:latin typeface="Courier"/>
                <a:cs typeface="Courier"/>
              </a:rPr>
              <a:t>int</a:t>
            </a:r>
            <a:r>
              <a:rPr lang="en-US" sz="1600" b="1" dirty="0">
                <a:latin typeface="Courier"/>
                <a:cs typeface="Courier"/>
              </a:rPr>
              <a:t>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=1, </a:t>
            </a:r>
            <a:r>
              <a:rPr lang="en-US" sz="1600" b="1" dirty="0" err="1">
                <a:latin typeface="Courier"/>
                <a:cs typeface="Courier"/>
              </a:rPr>
              <a:t>ij</a:t>
            </a:r>
            <a:r>
              <a:rPr lang="en-US" sz="1600" b="1" dirty="0">
                <a:latin typeface="Courier"/>
                <a:cs typeface="Courier"/>
              </a:rPr>
              <a:t>=0;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&lt;N; ++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 ) </a:t>
            </a:r>
            <a:r>
              <a:rPr lang="en-US" sz="1600" dirty="0">
                <a:latin typeface="Courier"/>
                <a:cs typeface="Courier"/>
              </a:rPr>
              <a:t>{</a:t>
            </a:r>
            <a:r>
              <a:rPr lang="en-US" sz="1600" b="1" dirty="0">
                <a:latin typeface="Courier"/>
                <a:cs typeface="Courier"/>
              </a:rPr>
              <a:t>// may safely skip </a:t>
            </a:r>
            <a:r>
              <a:rPr lang="en-US" sz="1600" b="1" dirty="0" err="1">
                <a:latin typeface="Courier"/>
                <a:cs typeface="Courier"/>
              </a:rPr>
              <a:t>i</a:t>
            </a:r>
            <a:r>
              <a:rPr lang="en-US" sz="1600" b="1" dirty="0">
                <a:latin typeface="Courier"/>
                <a:cs typeface="Courier"/>
              </a:rPr>
              <a:t>=1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t-IT" sz="1600" dirty="0">
                <a:latin typeface="Courier"/>
                <a:cs typeface="Courier"/>
              </a:rPr>
              <a:t>   Real </a:t>
            </a:r>
            <a:r>
              <a:rPr lang="it-IT" sz="1600" dirty="0" err="1">
                <a:latin typeface="Courier"/>
                <a:cs typeface="Courier"/>
              </a:rPr>
              <a:t>ri</a:t>
            </a:r>
            <a:r>
              <a:rPr lang="it-IT" sz="1600" dirty="0">
                <a:latin typeface="Courier"/>
                <a:cs typeface="Courier"/>
              </a:rPr>
              <a:t>[3] = { x[i],y[i],</a:t>
            </a:r>
            <a:r>
              <a:rPr lang="it-IT" sz="1600" dirty="0" err="1">
                <a:latin typeface="Courier"/>
                <a:cs typeface="Courier"/>
              </a:rPr>
              <a:t>z</a:t>
            </a:r>
            <a:r>
              <a:rPr lang="it-IT" sz="1600" dirty="0">
                <a:latin typeface="Courier"/>
                <a:cs typeface="Courier"/>
              </a:rPr>
              <a:t>[i] };</a:t>
            </a:r>
          </a:p>
          <a:p>
            <a:pPr marL="0" indent="0">
              <a:buNone/>
            </a:pPr>
            <a:r>
              <a:rPr lang="nl-NL" sz="1600" dirty="0">
                <a:latin typeface="Courier"/>
                <a:cs typeface="Courier"/>
              </a:rPr>
              <a:t>   </a:t>
            </a:r>
            <a:r>
              <a:rPr lang="nl-NL" sz="1600" b="1" dirty="0" err="1">
                <a:latin typeface="Courier"/>
                <a:cs typeface="Courier"/>
              </a:rPr>
              <a:t>for</a:t>
            </a:r>
            <a:r>
              <a:rPr lang="nl-NL" sz="1600" b="1" dirty="0">
                <a:latin typeface="Courier"/>
                <a:cs typeface="Courier"/>
              </a:rPr>
              <a:t>( int j=0; j&lt;i; ++j, ++ij ) {</a:t>
            </a:r>
          </a:p>
          <a:p>
            <a:pPr marL="0" indent="0">
              <a:buNone/>
            </a:pPr>
            <a:r>
              <a:rPr lang="nl-NL" sz="1600" b="1" dirty="0">
                <a:latin typeface="Courier"/>
                <a:cs typeface="Courier"/>
              </a:rPr>
              <a:t>      </a:t>
            </a:r>
            <a:r>
              <a:rPr lang="fr-FR" sz="1600" dirty="0">
                <a:latin typeface="Courier"/>
                <a:cs typeface="Courier"/>
              </a:rPr>
              <a:t>r[</a:t>
            </a:r>
            <a:r>
              <a:rPr lang="fr-FR" sz="1600" dirty="0" err="1">
                <a:latin typeface="Courier"/>
                <a:cs typeface="Courier"/>
              </a:rPr>
              <a:t>ij</a:t>
            </a:r>
            <a:r>
              <a:rPr lang="fr-FR" sz="1600" dirty="0">
                <a:latin typeface="Courier"/>
                <a:cs typeface="Courier"/>
              </a:rPr>
              <a:t>] = </a:t>
            </a:r>
            <a:r>
              <a:rPr lang="fr-FR" sz="1600" dirty="0" err="1">
                <a:latin typeface="Courier"/>
                <a:cs typeface="Courier"/>
              </a:rPr>
              <a:t>sqrt</a:t>
            </a:r>
            <a:r>
              <a:rPr lang="fr-FR" sz="1600" dirty="0">
                <a:latin typeface="Courier"/>
                <a:cs typeface="Courier"/>
              </a:rPr>
              <a:t>(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(x[j]-ri[0])</a:t>
            </a: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                  +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(y[j]-ri[1])</a:t>
            </a: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                  + </a:t>
            </a:r>
            <a:r>
              <a:rPr lang="fr-FR" sz="1600" dirty="0" err="1">
                <a:latin typeface="Courier"/>
                <a:cs typeface="Courier"/>
              </a:rPr>
              <a:t>sq</a:t>
            </a:r>
            <a:r>
              <a:rPr lang="fr-FR" sz="1600" dirty="0">
                <a:latin typeface="Courier"/>
                <a:cs typeface="Courier"/>
              </a:rPr>
              <a:t>(z[j]-ri[2]) );</a:t>
            </a: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   }</a:t>
            </a: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fr-FR" sz="1600" dirty="0" err="1">
                <a:latin typeface="Courier"/>
                <a:cs typeface="Courier"/>
              </a:rPr>
              <a:t>Etotal</a:t>
            </a:r>
            <a:r>
              <a:rPr lang="fr-FR" sz="1600" dirty="0">
                <a:latin typeface="Courier"/>
                <a:cs typeface="Courier"/>
              </a:rPr>
              <a:t> = 0;</a:t>
            </a:r>
          </a:p>
          <a:p>
            <a:pPr marL="0" indent="0">
              <a:buNone/>
            </a:pPr>
            <a:r>
              <a:rPr lang="fr-FR" sz="1600" b="1" dirty="0">
                <a:latin typeface="Courier"/>
                <a:cs typeface="Courier"/>
              </a:rPr>
              <a:t>for( </a:t>
            </a:r>
            <a:r>
              <a:rPr lang="fr-FR" sz="1600" b="1" dirty="0" err="1">
                <a:latin typeface="Courier"/>
                <a:cs typeface="Courier"/>
              </a:rPr>
              <a:t>int</a:t>
            </a:r>
            <a:r>
              <a:rPr lang="fr-FR" sz="1600" b="1" dirty="0">
                <a:latin typeface="Courier"/>
                <a:cs typeface="Courier"/>
              </a:rPr>
              <a:t> </a:t>
            </a:r>
            <a:r>
              <a:rPr lang="fr-FR" sz="1600" b="1" dirty="0" err="1">
                <a:latin typeface="Courier"/>
                <a:cs typeface="Courier"/>
              </a:rPr>
              <a:t>ij</a:t>
            </a:r>
            <a:r>
              <a:rPr lang="fr-FR" sz="1600" b="1" dirty="0">
                <a:latin typeface="Courier"/>
                <a:cs typeface="Courier"/>
              </a:rPr>
              <a:t>=0; </a:t>
            </a:r>
            <a:r>
              <a:rPr lang="fr-FR" sz="1600" b="1" dirty="0" err="1">
                <a:latin typeface="Courier"/>
                <a:cs typeface="Courier"/>
              </a:rPr>
              <a:t>ij</a:t>
            </a:r>
            <a:r>
              <a:rPr lang="fr-FR" sz="1600" b="1" dirty="0">
                <a:latin typeface="Courier"/>
                <a:cs typeface="Courier"/>
              </a:rPr>
              <a:t>&lt;</a:t>
            </a:r>
            <a:r>
              <a:rPr lang="fr-FR" sz="1600" b="1" dirty="0">
                <a:solidFill>
                  <a:srgbClr val="B2230A"/>
                </a:solidFill>
                <a:latin typeface="Courier"/>
                <a:cs typeface="Courier"/>
              </a:rPr>
              <a:t>N*(N-1)/2</a:t>
            </a:r>
            <a:r>
              <a:rPr lang="fr-FR" sz="1600" b="1" dirty="0">
                <a:latin typeface="Courier"/>
                <a:cs typeface="Courier"/>
              </a:rPr>
              <a:t>; ++</a:t>
            </a:r>
            <a:r>
              <a:rPr lang="fr-FR" sz="1600" b="1" dirty="0" err="1">
                <a:latin typeface="Courier"/>
                <a:cs typeface="Courier"/>
              </a:rPr>
              <a:t>ij</a:t>
            </a:r>
            <a:r>
              <a:rPr lang="fr-FR" sz="1600" b="1" dirty="0">
                <a:latin typeface="Courier"/>
                <a:cs typeface="Courier"/>
              </a:rPr>
              <a:t> ) </a:t>
            </a:r>
            <a:r>
              <a:rPr lang="fr-FR" sz="16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   </a:t>
            </a:r>
            <a:r>
              <a:rPr lang="fr-FR" sz="1600" dirty="0" err="1">
                <a:latin typeface="Courier"/>
                <a:cs typeface="Courier"/>
              </a:rPr>
              <a:t>Etotal</a:t>
            </a:r>
            <a:r>
              <a:rPr lang="fr-FR" sz="1600" dirty="0">
                <a:latin typeface="Courier"/>
                <a:cs typeface="Courier"/>
              </a:rPr>
              <a:t> += </a:t>
            </a:r>
            <a:r>
              <a:rPr lang="fr-FR" sz="1600" dirty="0" err="1">
                <a:latin typeface="Courier"/>
                <a:cs typeface="Courier"/>
              </a:rPr>
              <a:t>Acoeff</a:t>
            </a:r>
            <a:r>
              <a:rPr lang="fr-FR" sz="1600" dirty="0">
                <a:latin typeface="Courier"/>
                <a:cs typeface="Courier"/>
              </a:rPr>
              <a:t>*</a:t>
            </a:r>
            <a:r>
              <a:rPr lang="fr-FR" sz="1600" dirty="0" err="1">
                <a:latin typeface="Courier"/>
                <a:cs typeface="Courier"/>
              </a:rPr>
              <a:t>exp</a:t>
            </a:r>
            <a:r>
              <a:rPr lang="fr-FR" sz="1600" dirty="0">
                <a:latin typeface="Courier"/>
                <a:cs typeface="Courier"/>
              </a:rPr>
              <a:t>(-alpha*r[</a:t>
            </a:r>
            <a:r>
              <a:rPr lang="fr-FR" sz="1600" dirty="0" err="1">
                <a:latin typeface="Courier"/>
                <a:cs typeface="Courier"/>
              </a:rPr>
              <a:t>ij</a:t>
            </a:r>
            <a:r>
              <a:rPr lang="fr-FR" sz="1600" dirty="0">
                <a:latin typeface="Courier"/>
                <a:cs typeface="Courier"/>
              </a:rPr>
              <a:t>])/</a:t>
            </a:r>
            <a:r>
              <a:rPr lang="fr-FR" sz="1600" dirty="0" err="1">
                <a:latin typeface="Courier"/>
                <a:cs typeface="Courier"/>
              </a:rPr>
              <a:t>pow</a:t>
            </a:r>
            <a:r>
              <a:rPr lang="fr-FR" sz="1600" dirty="0">
                <a:latin typeface="Courier"/>
                <a:cs typeface="Courier"/>
              </a:rPr>
              <a:t>(r[</a:t>
            </a:r>
            <a:r>
              <a:rPr lang="fr-FR" sz="1600" dirty="0" err="1">
                <a:latin typeface="Courier"/>
                <a:cs typeface="Courier"/>
              </a:rPr>
              <a:t>ij</a:t>
            </a:r>
            <a:r>
              <a:rPr lang="fr-FR" sz="1600" dirty="0">
                <a:latin typeface="Courier"/>
                <a:cs typeface="Courier"/>
              </a:rPr>
              <a:t>],</a:t>
            </a:r>
            <a:r>
              <a:rPr lang="fr-FR" sz="1600" dirty="0" err="1">
                <a:latin typeface="Courier"/>
                <a:cs typeface="Courier"/>
              </a:rPr>
              <a:t>npow</a:t>
            </a:r>
            <a:r>
              <a:rPr lang="fr-FR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       - </a:t>
            </a:r>
            <a:r>
              <a:rPr lang="en-US" sz="1600" dirty="0" err="1">
                <a:latin typeface="Courier"/>
                <a:cs typeface="Courier"/>
              </a:rPr>
              <a:t>Bcoeff</a:t>
            </a:r>
            <a:r>
              <a:rPr lang="en-US" sz="1600" dirty="0">
                <a:latin typeface="Courier"/>
                <a:cs typeface="Courier"/>
              </a:rPr>
              <a:t>*</a:t>
            </a:r>
            <a:r>
              <a:rPr lang="en-US" sz="1600" dirty="0" err="1">
                <a:latin typeface="Courier"/>
                <a:cs typeface="Courier"/>
              </a:rPr>
              <a:t>exp</a:t>
            </a:r>
            <a:r>
              <a:rPr lang="en-US" sz="1600" dirty="0">
                <a:latin typeface="Courier"/>
                <a:cs typeface="Courier"/>
              </a:rPr>
              <a:t>(-beta*(r[</a:t>
            </a:r>
            <a:r>
              <a:rPr lang="en-US" sz="1600" dirty="0" err="1">
                <a:latin typeface="Courier"/>
                <a:cs typeface="Courier"/>
              </a:rPr>
              <a:t>ij</a:t>
            </a:r>
            <a:r>
              <a:rPr lang="en-US" sz="1600" dirty="0">
                <a:latin typeface="Courier"/>
                <a:cs typeface="Courier"/>
              </a:rPr>
              <a:t>]-</a:t>
            </a:r>
            <a:r>
              <a:rPr lang="en-US" sz="1600" dirty="0" err="1">
                <a:latin typeface="Courier"/>
                <a:cs typeface="Courier"/>
              </a:rPr>
              <a:t>catt</a:t>
            </a:r>
            <a:r>
              <a:rPr lang="en-US" sz="1600" dirty="0">
                <a:latin typeface="Courier"/>
                <a:cs typeface="Courier"/>
              </a:rPr>
              <a:t>))/</a:t>
            </a:r>
            <a:br>
              <a:rPr lang="en-US" sz="1600" dirty="0">
                <a:latin typeface="Courier"/>
                <a:cs typeface="Courier"/>
              </a:rPr>
            </a:br>
            <a:r>
              <a:rPr lang="en-US" sz="1600" dirty="0">
                <a:latin typeface="Courier"/>
                <a:cs typeface="Courier"/>
              </a:rPr>
              <a:t>                (</a:t>
            </a:r>
            <a:r>
              <a:rPr lang="en-US" sz="1600" dirty="0" err="1">
                <a:latin typeface="Courier"/>
                <a:cs typeface="Courier"/>
              </a:rPr>
              <a:t>pow</a:t>
            </a:r>
            <a:r>
              <a:rPr lang="en-US" sz="1600" dirty="0">
                <a:latin typeface="Courier"/>
                <a:cs typeface="Courier"/>
              </a:rPr>
              <a:t>(r[</a:t>
            </a:r>
            <a:r>
              <a:rPr lang="en-US" sz="1600" dirty="0" err="1">
                <a:latin typeface="Courier"/>
                <a:cs typeface="Courier"/>
              </a:rPr>
              <a:t>ij</a:t>
            </a:r>
            <a:r>
              <a:rPr lang="en-US" sz="1600" dirty="0">
                <a:latin typeface="Courier"/>
                <a:cs typeface="Courier"/>
              </a:rPr>
              <a:t>]-</a:t>
            </a:r>
            <a:r>
              <a:rPr lang="en-US" sz="1600" dirty="0" err="1">
                <a:latin typeface="Courier"/>
                <a:cs typeface="Courier"/>
              </a:rPr>
              <a:t>catt,nattractive</a:t>
            </a:r>
            <a:r>
              <a:rPr lang="en-US" sz="1600" dirty="0">
                <a:latin typeface="Courier"/>
                <a:cs typeface="Courier"/>
              </a:rPr>
              <a:t>)+</a:t>
            </a:r>
            <a:r>
              <a:rPr lang="en-US" sz="1600" dirty="0" err="1">
                <a:latin typeface="Courier"/>
                <a:cs typeface="Courier"/>
              </a:rPr>
              <a:t>datt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nl-NL" sz="1600" dirty="0">
                <a:latin typeface="Courier"/>
                <a:cs typeface="Courier"/>
              </a:rPr>
              <a:t>           - 0*</a:t>
            </a:r>
            <a:r>
              <a:rPr lang="nl-NL" sz="1600" dirty="0" err="1">
                <a:latin typeface="Courier"/>
                <a:cs typeface="Courier"/>
              </a:rPr>
              <a:t>Ccoeff</a:t>
            </a:r>
            <a:r>
              <a:rPr lang="nl-NL" sz="1600" dirty="0">
                <a:latin typeface="Courier"/>
                <a:cs typeface="Courier"/>
              </a:rPr>
              <a:t>/r[ij];</a:t>
            </a:r>
          </a:p>
          <a:p>
            <a:pPr marL="0" indent="0">
              <a:buNone/>
            </a:pPr>
            <a:r>
              <a:rPr lang="nl-NL" sz="1600" dirty="0">
                <a:latin typeface="Courier"/>
                <a:cs typeface="Courier"/>
              </a:rPr>
              <a:t>}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195736" y="2420888"/>
            <a:ext cx="648072" cy="360040"/>
          </a:xfrm>
          <a:prstGeom prst="ellipse">
            <a:avLst/>
          </a:prstGeom>
          <a:noFill/>
          <a:ln w="19050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6" name="Line Callout 2 (Accent Bar) 5"/>
          <p:cNvSpPr/>
          <p:nvPr/>
        </p:nvSpPr>
        <p:spPr bwMode="auto">
          <a:xfrm>
            <a:off x="6444208" y="2348880"/>
            <a:ext cx="1728192" cy="830997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482"/>
              <a:gd name="adj6" fmla="val -209073"/>
            </a:avLst>
          </a:prstGeom>
          <a:noFill/>
          <a:ln w="9525" cap="flat" cmpd="sng" algn="ctr">
            <a:solidFill>
              <a:srgbClr val="B80B1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aseline="0" dirty="0">
                <a:solidFill>
                  <a:srgbClr val="25256F"/>
                </a:solidFill>
                <a:latin typeface="+mn-lt"/>
              </a:rPr>
              <a:t>Keep </a:t>
            </a:r>
            <a:r>
              <a:rPr lang="en-US" sz="1600" baseline="0" dirty="0" err="1">
                <a:solidFill>
                  <a:srgbClr val="25256F"/>
                </a:solidFill>
                <a:latin typeface="+mn-lt"/>
              </a:rPr>
              <a:t>sqrt</a:t>
            </a:r>
            <a:r>
              <a:rPr lang="en-US" sz="1600" baseline="0" dirty="0">
                <a:solidFill>
                  <a:srgbClr val="25256F"/>
                </a:solidFill>
                <a:latin typeface="+mn-lt"/>
              </a:rPr>
              <a:t> for</a:t>
            </a:r>
            <a:br>
              <a:rPr lang="en-US" sz="1600" baseline="0" dirty="0">
                <a:solidFill>
                  <a:srgbClr val="25256F"/>
                </a:solidFill>
                <a:latin typeface="+mn-lt"/>
              </a:rPr>
            </a:br>
            <a:r>
              <a:rPr lang="en-US" sz="1600" baseline="0" dirty="0">
                <a:solidFill>
                  <a:srgbClr val="25256F"/>
                </a:solidFill>
                <a:latin typeface="+mn-lt"/>
              </a:rPr>
              <a:t>computational intensity</a:t>
            </a:r>
          </a:p>
        </p:txBody>
      </p:sp>
    </p:spTree>
    <p:extLst>
      <p:ext uri="{BB962C8B-B14F-4D97-AF65-F5344CB8AC3E}">
        <p14:creationId xmlns:p14="http://schemas.microsoft.com/office/powerpoint/2010/main" val="21889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/>
            </a:br>
            <a:r>
              <a:rPr lang="en-US"/>
              <a:t>Energy </a:t>
            </a:r>
            <a:r>
              <a:rPr lang="en-US" dirty="0"/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Applying the same techniques in </a:t>
            </a:r>
            <a:r>
              <a:rPr lang="en-US" dirty="0" err="1"/>
              <a:t>fortran</a:t>
            </a:r>
            <a:endParaRPr lang="en-US" dirty="0"/>
          </a:p>
          <a:p>
            <a:r>
              <a:rPr lang="en-US" dirty="0"/>
              <a:t>Auto-</a:t>
            </a:r>
            <a:r>
              <a:rPr lang="en-US" dirty="0" err="1"/>
              <a:t>vectorization</a:t>
            </a:r>
            <a:endParaRPr lang="en-US" dirty="0"/>
          </a:p>
          <a:p>
            <a:r>
              <a:rPr lang="en-US" dirty="0"/>
              <a:t>150</a:t>
            </a:r>
            <a:r>
              <a:rPr lang="en-US" dirty="0">
                <a:solidFill>
                  <a:srgbClr val="7BA031"/>
                </a:solidFill>
              </a:rPr>
              <a:t>-&gt;95 µs</a:t>
            </a:r>
          </a:p>
          <a:p>
            <a:r>
              <a:rPr lang="en-US" dirty="0"/>
              <a:t>Lower triangle and remove a division</a:t>
            </a:r>
          </a:p>
          <a:p>
            <a:r>
              <a:rPr lang="en-US" dirty="0"/>
              <a:t>150-&gt;95</a:t>
            </a:r>
            <a:r>
              <a:rPr lang="en-US" dirty="0">
                <a:solidFill>
                  <a:srgbClr val="7BA031"/>
                </a:solidFill>
              </a:rPr>
              <a:t>-&gt;88 µs</a:t>
            </a:r>
          </a:p>
          <a:p>
            <a:r>
              <a:rPr lang="en-US" dirty="0"/>
              <a:t>Loop splitting</a:t>
            </a:r>
          </a:p>
          <a:p>
            <a:r>
              <a:rPr lang="en-US" dirty="0"/>
              <a:t>150-&gt;95-&gt;88</a:t>
            </a:r>
            <a:r>
              <a:rPr lang="en-US" dirty="0">
                <a:solidFill>
                  <a:srgbClr val="7BA031"/>
                </a:solidFill>
              </a:rPr>
              <a:t>-&gt;85 µs</a:t>
            </a:r>
          </a:p>
        </p:txBody>
      </p:sp>
    </p:spTree>
    <p:extLst>
      <p:ext uri="{BB962C8B-B14F-4D97-AF65-F5344CB8AC3E}">
        <p14:creationId xmlns:p14="http://schemas.microsoft.com/office/powerpoint/2010/main" val="2492116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result as C++ -&gt; confidence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Programming language used</a:t>
            </a:r>
          </a:p>
          <a:p>
            <a:r>
              <a:rPr lang="en-US" dirty="0"/>
              <a:t>Common misconception </a:t>
            </a:r>
          </a:p>
          <a:p>
            <a:pPr lvl="1"/>
            <a:r>
              <a:rPr lang="en-US" dirty="0"/>
              <a:t>Fortran is efficient</a:t>
            </a:r>
          </a:p>
          <a:p>
            <a:pPr lvl="1"/>
            <a:r>
              <a:rPr lang="en-US" dirty="0"/>
              <a:t>C++ is not efficient</a:t>
            </a:r>
          </a:p>
          <a:p>
            <a:r>
              <a:rPr lang="en-US" dirty="0"/>
              <a:t>Rather : </a:t>
            </a:r>
          </a:p>
          <a:p>
            <a:pPr lvl="1"/>
            <a:r>
              <a:rPr lang="en-US" dirty="0"/>
              <a:t>Computational efficiency necessitates a particular programming style </a:t>
            </a:r>
            <a:br>
              <a:rPr lang="en-US" dirty="0"/>
            </a:br>
            <a:r>
              <a:rPr lang="en-US" dirty="0"/>
              <a:t>(stay away from high level C++ features) </a:t>
            </a:r>
          </a:p>
        </p:txBody>
      </p:sp>
    </p:spTree>
    <p:extLst>
      <p:ext uri="{BB962C8B-B14F-4D97-AF65-F5344CB8AC3E}">
        <p14:creationId xmlns:p14="http://schemas.microsoft.com/office/powerpoint/2010/main" val="277841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satisfied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Speedup 95-&gt;85</a:t>
            </a:r>
            <a:r>
              <a:rPr lang="en-US" dirty="0">
                <a:solidFill>
                  <a:srgbClr val="7BA031"/>
                </a:solidFill>
              </a:rPr>
              <a:t> </a:t>
            </a:r>
            <a:r>
              <a:rPr lang="en-US" dirty="0">
                <a:solidFill>
                  <a:srgbClr val="2C4691"/>
                </a:solidFill>
              </a:rPr>
              <a:t>µs = 1.12 </a:t>
            </a:r>
            <a:r>
              <a:rPr lang="en-US" dirty="0">
                <a:solidFill>
                  <a:srgbClr val="2C4691"/>
                </a:solidFill>
                <a:sym typeface="Wingdings"/>
              </a:rPr>
              <a:t></a:t>
            </a:r>
            <a:endParaRPr lang="en-US" dirty="0">
              <a:solidFill>
                <a:srgbClr val="2C4691"/>
              </a:solidFill>
            </a:endParaRPr>
          </a:p>
          <a:p>
            <a:r>
              <a:rPr lang="en-US" dirty="0"/>
              <a:t>150 atoms (x3) -&gt; 747µs (x8.7 ~ x3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Energy loop is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Atoms x10 -&gt; </a:t>
            </a:r>
            <a:r>
              <a:rPr lang="en-US" dirty="0" err="1"/>
              <a:t>cputime</a:t>
            </a:r>
            <a:r>
              <a:rPr lang="en-US" dirty="0"/>
              <a:t> x100 </a:t>
            </a:r>
            <a:r>
              <a:rPr lang="en-US" dirty="0">
                <a:sym typeface="Wingdings"/>
              </a:rPr>
              <a:t></a:t>
            </a:r>
          </a:p>
          <a:p>
            <a:r>
              <a:rPr lang="en-US" dirty="0">
                <a:sym typeface="Wingdings"/>
              </a:rPr>
              <a:t>Alternatives?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5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Reduce time to solution</a:t>
            </a:r>
          </a:p>
          <a:p>
            <a:pPr lvl="1"/>
            <a:r>
              <a:rPr lang="en-US" dirty="0"/>
              <a:t>Machines have limited peak performance</a:t>
            </a:r>
          </a:p>
          <a:p>
            <a:pPr marL="0" indent="0">
              <a:buNone/>
            </a:pPr>
            <a:r>
              <a:rPr lang="en-US" dirty="0"/>
              <a:t>2. Solve bigger problems in the same time</a:t>
            </a:r>
          </a:p>
          <a:p>
            <a:pPr lvl="1"/>
            <a:r>
              <a:rPr lang="en-US" dirty="0"/>
              <a:t>Machines have limited amount of memory</a:t>
            </a:r>
          </a:p>
          <a:p>
            <a:pPr marL="0" indent="0">
              <a:buNone/>
            </a:pPr>
            <a:r>
              <a:rPr lang="en-US" dirty="0"/>
              <a:t>3. Produce more accurate solutions</a:t>
            </a:r>
          </a:p>
          <a:p>
            <a:pPr lvl="1"/>
            <a:r>
              <a:rPr lang="en-US" dirty="0"/>
              <a:t>typically implies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/>
              <a:t>More data, e.g. more elements, basis functions, atoms, … 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/>
              <a:t>More computations, e.g. more detailed physics, …</a:t>
            </a:r>
          </a:p>
          <a:p>
            <a:pPr marL="1212850" lvl="2" indent="-323850">
              <a:tabLst>
                <a:tab pos="812800" algn="l"/>
              </a:tabLst>
            </a:pPr>
            <a:r>
              <a:rPr lang="en-US" dirty="0"/>
              <a:t>Both</a:t>
            </a:r>
          </a:p>
          <a:p>
            <a:pPr marL="31750" indent="0">
              <a:buNone/>
              <a:tabLst>
                <a:tab pos="812800" algn="l"/>
              </a:tabLst>
            </a:pPr>
            <a:r>
              <a:rPr lang="en-US" dirty="0"/>
              <a:t>4. …</a:t>
            </a:r>
          </a:p>
        </p:txBody>
      </p:sp>
    </p:spTree>
    <p:extLst>
      <p:ext uri="{BB962C8B-B14F-4D97-AF65-F5344CB8AC3E}">
        <p14:creationId xmlns:p14="http://schemas.microsoft.com/office/powerpoint/2010/main" val="7851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 optimization  </a:t>
            </a:r>
            <a:br>
              <a:rPr lang="en-US" dirty="0"/>
            </a:br>
            <a:r>
              <a:rPr lang="en-US" sz="2000" dirty="0"/>
              <a:t>Energy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Understand your code!</a:t>
            </a:r>
          </a:p>
          <a:p>
            <a:r>
              <a:rPr lang="en-US" dirty="0"/>
              <a:t>This Monte Carlo sampling moves only </a:t>
            </a:r>
            <a:r>
              <a:rPr lang="en-US" b="1" dirty="0"/>
              <a:t>one</a:t>
            </a:r>
            <a:r>
              <a:rPr lang="en-US" dirty="0"/>
              <a:t> atom at a time</a:t>
            </a:r>
          </a:p>
          <a:p>
            <a:r>
              <a:rPr lang="en-US" dirty="0"/>
              <a:t>For N atoms only N-1 interatomic distances and interaction energies change instead of all N(N-1)/2</a:t>
            </a:r>
          </a:p>
          <a:p>
            <a:pPr lvl="1"/>
            <a:r>
              <a:rPr lang="en-US" dirty="0"/>
              <a:t>N(N-1)/2 ~ N</a:t>
            </a:r>
            <a:r>
              <a:rPr lang="en-US" baseline="30000" dirty="0"/>
              <a:t>2</a:t>
            </a:r>
            <a:r>
              <a:rPr lang="en-US" dirty="0"/>
              <a:t>/2</a:t>
            </a:r>
          </a:p>
          <a:p>
            <a:r>
              <a:rPr lang="en-US" dirty="0"/>
              <a:t>Exploit this!</a:t>
            </a:r>
          </a:p>
        </p:txBody>
      </p:sp>
    </p:spTree>
    <p:extLst>
      <p:ext uri="{BB962C8B-B14F-4D97-AF65-F5344CB8AC3E}">
        <p14:creationId xmlns:p14="http://schemas.microsoft.com/office/powerpoint/2010/main" val="1536528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32905"/>
              </p:ext>
            </p:extLst>
          </p:nvPr>
        </p:nvGraphicFramePr>
        <p:xfrm>
          <a:off x="1907704" y="1628800"/>
          <a:ext cx="4968552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solidFill>
                            <a:srgbClr val="003D62"/>
                          </a:solidFill>
                        </a:rPr>
                        <a:t>r</a:t>
                      </a:r>
                      <a:r>
                        <a:rPr lang="en-US" b="0" i="1" baseline="-25000" dirty="0" err="1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</a:t>
            </a:r>
            <a:r>
              <a:rPr lang="en-US" i="1" dirty="0" err="1"/>
              <a:t>r</a:t>
            </a:r>
            <a:r>
              <a:rPr lang="en-US" i="1" baseline="-25000" dirty="0" err="1"/>
              <a:t>ij</a:t>
            </a:r>
            <a:endParaRPr lang="en-US" i="1" baseline="-25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33413" y="4653136"/>
            <a:ext cx="8043043" cy="131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r>
              <a:rPr lang="en-US" baseline="0" dirty="0"/>
              <a:t>Linear array containing</a:t>
            </a:r>
            <a:br>
              <a:rPr lang="en-US" baseline="0" dirty="0"/>
            </a:br>
            <a:r>
              <a:rPr lang="en-US" i="1" baseline="0" dirty="0"/>
              <a:t>r</a:t>
            </a:r>
            <a:r>
              <a:rPr lang="en-US" dirty="0"/>
              <a:t>10</a:t>
            </a:r>
            <a:r>
              <a:rPr lang="en-US" baseline="0" dirty="0"/>
              <a:t>, </a:t>
            </a:r>
            <a:r>
              <a:rPr lang="en-US" i="1" baseline="0" dirty="0"/>
              <a:t>r</a:t>
            </a:r>
            <a:r>
              <a:rPr lang="en-US" dirty="0"/>
              <a:t>20</a:t>
            </a:r>
            <a:r>
              <a:rPr lang="en-US" baseline="0" dirty="0"/>
              <a:t>, </a:t>
            </a:r>
            <a:r>
              <a:rPr lang="en-US" i="1" baseline="0" dirty="0"/>
              <a:t>r</a:t>
            </a:r>
            <a:r>
              <a:rPr lang="en-US" dirty="0"/>
              <a:t>21</a:t>
            </a:r>
            <a:r>
              <a:rPr lang="en-US" baseline="0" dirty="0"/>
              <a:t>, </a:t>
            </a:r>
            <a:r>
              <a:rPr lang="en-US" i="1" baseline="0" dirty="0"/>
              <a:t>r</a:t>
            </a:r>
            <a:r>
              <a:rPr lang="en-US" dirty="0"/>
              <a:t>30</a:t>
            </a:r>
            <a:r>
              <a:rPr lang="en-US" baseline="0" dirty="0"/>
              <a:t>, </a:t>
            </a:r>
            <a:r>
              <a:rPr lang="en-US" i="1" baseline="0" dirty="0"/>
              <a:t>r</a:t>
            </a:r>
            <a:r>
              <a:rPr lang="en-US" dirty="0"/>
              <a:t>31</a:t>
            </a:r>
            <a:r>
              <a:rPr lang="en-US" baseline="0" dirty="0"/>
              <a:t>, </a:t>
            </a:r>
            <a:r>
              <a:rPr lang="en-US" i="1" baseline="0" dirty="0"/>
              <a:t>r</a:t>
            </a:r>
            <a:r>
              <a:rPr lang="en-US" dirty="0"/>
              <a:t>32</a:t>
            </a:r>
            <a:r>
              <a:rPr lang="en-US" baseline="0" dirty="0"/>
              <a:t>, </a:t>
            </a:r>
            <a:r>
              <a:rPr lang="en-US" i="1" baseline="0" dirty="0"/>
              <a:t>r</a:t>
            </a:r>
            <a:r>
              <a:rPr lang="en-US" dirty="0"/>
              <a:t>40</a:t>
            </a:r>
            <a:r>
              <a:rPr lang="en-US" baseline="0" dirty="0"/>
              <a:t>, </a:t>
            </a:r>
            <a:r>
              <a:rPr lang="en-US" i="1" baseline="0" dirty="0"/>
              <a:t>r</a:t>
            </a:r>
            <a:r>
              <a:rPr lang="en-US" dirty="0"/>
              <a:t>41</a:t>
            </a:r>
            <a:r>
              <a:rPr lang="en-US" baseline="0" dirty="0"/>
              <a:t>, </a:t>
            </a:r>
            <a:r>
              <a:rPr lang="en-US" i="1" baseline="0" dirty="0"/>
              <a:t>r</a:t>
            </a:r>
            <a:r>
              <a:rPr lang="en-US" dirty="0"/>
              <a:t>42</a:t>
            </a:r>
            <a:r>
              <a:rPr lang="en-US" baseline="0" dirty="0"/>
              <a:t>, </a:t>
            </a:r>
            <a:r>
              <a:rPr lang="en-US" i="1" baseline="0" dirty="0"/>
              <a:t>r</a:t>
            </a:r>
            <a:r>
              <a:rPr lang="en-US" dirty="0"/>
              <a:t>43</a:t>
            </a:r>
            <a:r>
              <a:rPr lang="en-US" baseline="0" dirty="0"/>
              <a:t>, …  </a:t>
            </a:r>
          </a:p>
        </p:txBody>
      </p:sp>
      <p:sp>
        <p:nvSpPr>
          <p:cNvPr id="10" name="Freeform 9"/>
          <p:cNvSpPr/>
          <p:nvPr/>
        </p:nvSpPr>
        <p:spPr>
          <a:xfrm>
            <a:off x="2231825" y="2516266"/>
            <a:ext cx="4182217" cy="2092968"/>
          </a:xfrm>
          <a:custGeom>
            <a:avLst/>
            <a:gdLst>
              <a:gd name="connsiteX0" fmla="*/ 143469 w 4182217"/>
              <a:gd name="connsiteY0" fmla="*/ 0 h 2092968"/>
              <a:gd name="connsiteX1" fmla="*/ 507994 w 4182217"/>
              <a:gd name="connsiteY1" fmla="*/ 11758 h 2092968"/>
              <a:gd name="connsiteX2" fmla="*/ 1060662 w 4182217"/>
              <a:gd name="connsiteY2" fmla="*/ 23516 h 2092968"/>
              <a:gd name="connsiteX3" fmla="*/ 1095938 w 4182217"/>
              <a:gd name="connsiteY3" fmla="*/ 35275 h 2092968"/>
              <a:gd name="connsiteX4" fmla="*/ 1131215 w 4182217"/>
              <a:gd name="connsiteY4" fmla="*/ 58791 h 2092968"/>
              <a:gd name="connsiteX5" fmla="*/ 1154733 w 4182217"/>
              <a:gd name="connsiteY5" fmla="*/ 94066 h 2092968"/>
              <a:gd name="connsiteX6" fmla="*/ 1107697 w 4182217"/>
              <a:gd name="connsiteY6" fmla="*/ 176374 h 2092968"/>
              <a:gd name="connsiteX7" fmla="*/ 413923 w 4182217"/>
              <a:gd name="connsiteY7" fmla="*/ 188132 h 2092968"/>
              <a:gd name="connsiteX8" fmla="*/ 284576 w 4182217"/>
              <a:gd name="connsiteY8" fmla="*/ 223407 h 2092968"/>
              <a:gd name="connsiteX9" fmla="*/ 249299 w 4182217"/>
              <a:gd name="connsiteY9" fmla="*/ 235165 h 2092968"/>
              <a:gd name="connsiteX10" fmla="*/ 178746 w 4182217"/>
              <a:gd name="connsiteY10" fmla="*/ 282198 h 2092968"/>
              <a:gd name="connsiteX11" fmla="*/ 143469 w 4182217"/>
              <a:gd name="connsiteY11" fmla="*/ 305714 h 2092968"/>
              <a:gd name="connsiteX12" fmla="*/ 119951 w 4182217"/>
              <a:gd name="connsiteY12" fmla="*/ 352747 h 2092968"/>
              <a:gd name="connsiteX13" fmla="*/ 155228 w 4182217"/>
              <a:gd name="connsiteY13" fmla="*/ 388022 h 2092968"/>
              <a:gd name="connsiteX14" fmla="*/ 308093 w 4182217"/>
              <a:gd name="connsiteY14" fmla="*/ 411539 h 2092968"/>
              <a:gd name="connsiteX15" fmla="*/ 743172 w 4182217"/>
              <a:gd name="connsiteY15" fmla="*/ 423297 h 2092968"/>
              <a:gd name="connsiteX16" fmla="*/ 790207 w 4182217"/>
              <a:gd name="connsiteY16" fmla="*/ 435055 h 2092968"/>
              <a:gd name="connsiteX17" fmla="*/ 896037 w 4182217"/>
              <a:gd name="connsiteY17" fmla="*/ 458572 h 2092968"/>
              <a:gd name="connsiteX18" fmla="*/ 966591 w 4182217"/>
              <a:gd name="connsiteY18" fmla="*/ 482088 h 2092968"/>
              <a:gd name="connsiteX19" fmla="*/ 1319357 w 4182217"/>
              <a:gd name="connsiteY19" fmla="*/ 470330 h 2092968"/>
              <a:gd name="connsiteX20" fmla="*/ 1413428 w 4182217"/>
              <a:gd name="connsiteY20" fmla="*/ 446813 h 2092968"/>
              <a:gd name="connsiteX21" fmla="*/ 1483981 w 4182217"/>
              <a:gd name="connsiteY21" fmla="*/ 423297 h 2092968"/>
              <a:gd name="connsiteX22" fmla="*/ 1589811 w 4182217"/>
              <a:gd name="connsiteY22" fmla="*/ 435055 h 2092968"/>
              <a:gd name="connsiteX23" fmla="*/ 1589811 w 4182217"/>
              <a:gd name="connsiteY23" fmla="*/ 529121 h 2092968"/>
              <a:gd name="connsiteX24" fmla="*/ 1554535 w 4182217"/>
              <a:gd name="connsiteY24" fmla="*/ 552638 h 2092968"/>
              <a:gd name="connsiteX25" fmla="*/ 1425187 w 4182217"/>
              <a:gd name="connsiteY25" fmla="*/ 599671 h 2092968"/>
              <a:gd name="connsiteX26" fmla="*/ 1389910 w 4182217"/>
              <a:gd name="connsiteY26" fmla="*/ 611429 h 2092968"/>
              <a:gd name="connsiteX27" fmla="*/ 1095938 w 4182217"/>
              <a:gd name="connsiteY27" fmla="*/ 599671 h 2092968"/>
              <a:gd name="connsiteX28" fmla="*/ 119951 w 4182217"/>
              <a:gd name="connsiteY28" fmla="*/ 623187 h 2092968"/>
              <a:gd name="connsiteX29" fmla="*/ 61157 w 4182217"/>
              <a:gd name="connsiteY29" fmla="*/ 681978 h 2092968"/>
              <a:gd name="connsiteX30" fmla="*/ 72916 w 4182217"/>
              <a:gd name="connsiteY30" fmla="*/ 729011 h 2092968"/>
              <a:gd name="connsiteX31" fmla="*/ 131710 w 4182217"/>
              <a:gd name="connsiteY31" fmla="*/ 740770 h 2092968"/>
              <a:gd name="connsiteX32" fmla="*/ 472718 w 4182217"/>
              <a:gd name="connsiteY32" fmla="*/ 752528 h 2092968"/>
              <a:gd name="connsiteX33" fmla="*/ 1201768 w 4182217"/>
              <a:gd name="connsiteY33" fmla="*/ 764286 h 2092968"/>
              <a:gd name="connsiteX34" fmla="*/ 1354634 w 4182217"/>
              <a:gd name="connsiteY34" fmla="*/ 787803 h 2092968"/>
              <a:gd name="connsiteX35" fmla="*/ 1472223 w 4182217"/>
              <a:gd name="connsiteY35" fmla="*/ 811319 h 2092968"/>
              <a:gd name="connsiteX36" fmla="*/ 1648606 w 4182217"/>
              <a:gd name="connsiteY36" fmla="*/ 834836 h 2092968"/>
              <a:gd name="connsiteX37" fmla="*/ 2213032 w 4182217"/>
              <a:gd name="connsiteY37" fmla="*/ 834836 h 2092968"/>
              <a:gd name="connsiteX38" fmla="*/ 2260068 w 4182217"/>
              <a:gd name="connsiteY38" fmla="*/ 823077 h 2092968"/>
              <a:gd name="connsiteX39" fmla="*/ 2365898 w 4182217"/>
              <a:gd name="connsiteY39" fmla="*/ 811319 h 2092968"/>
              <a:gd name="connsiteX40" fmla="*/ 2436451 w 4182217"/>
              <a:gd name="connsiteY40" fmla="*/ 823077 h 2092968"/>
              <a:gd name="connsiteX41" fmla="*/ 2401174 w 4182217"/>
              <a:gd name="connsiteY41" fmla="*/ 870110 h 2092968"/>
              <a:gd name="connsiteX42" fmla="*/ 2330621 w 4182217"/>
              <a:gd name="connsiteY42" fmla="*/ 905385 h 2092968"/>
              <a:gd name="connsiteX43" fmla="*/ 2248309 w 4182217"/>
              <a:gd name="connsiteY43" fmla="*/ 952418 h 2092968"/>
              <a:gd name="connsiteX44" fmla="*/ 2177755 w 4182217"/>
              <a:gd name="connsiteY44" fmla="*/ 964176 h 2092968"/>
              <a:gd name="connsiteX45" fmla="*/ 1472223 w 4182217"/>
              <a:gd name="connsiteY45" fmla="*/ 952418 h 2092968"/>
              <a:gd name="connsiteX46" fmla="*/ 1319357 w 4182217"/>
              <a:gd name="connsiteY46" fmla="*/ 928902 h 2092968"/>
              <a:gd name="connsiteX47" fmla="*/ 1190009 w 4182217"/>
              <a:gd name="connsiteY47" fmla="*/ 917143 h 2092968"/>
              <a:gd name="connsiteX48" fmla="*/ 1013626 w 4182217"/>
              <a:gd name="connsiteY48" fmla="*/ 893627 h 2092968"/>
              <a:gd name="connsiteX49" fmla="*/ 214022 w 4182217"/>
              <a:gd name="connsiteY49" fmla="*/ 905385 h 2092968"/>
              <a:gd name="connsiteX50" fmla="*/ 166987 w 4182217"/>
              <a:gd name="connsiteY50" fmla="*/ 917143 h 2092968"/>
              <a:gd name="connsiteX51" fmla="*/ 84675 w 4182217"/>
              <a:gd name="connsiteY51" fmla="*/ 1011209 h 2092968"/>
              <a:gd name="connsiteX52" fmla="*/ 61157 w 4182217"/>
              <a:gd name="connsiteY52" fmla="*/ 1058242 h 2092968"/>
              <a:gd name="connsiteX53" fmla="*/ 72916 w 4182217"/>
              <a:gd name="connsiteY53" fmla="*/ 1093517 h 2092968"/>
              <a:gd name="connsiteX54" fmla="*/ 1001867 w 4182217"/>
              <a:gd name="connsiteY54" fmla="*/ 1070001 h 2092968"/>
              <a:gd name="connsiteX55" fmla="*/ 1436946 w 4182217"/>
              <a:gd name="connsiteY55" fmla="*/ 1081759 h 2092968"/>
              <a:gd name="connsiteX56" fmla="*/ 1483981 w 4182217"/>
              <a:gd name="connsiteY56" fmla="*/ 1093517 h 2092968"/>
              <a:gd name="connsiteX57" fmla="*/ 1695641 w 4182217"/>
              <a:gd name="connsiteY57" fmla="*/ 1105275 h 2092968"/>
              <a:gd name="connsiteX58" fmla="*/ 2330621 w 4182217"/>
              <a:gd name="connsiteY58" fmla="*/ 1105275 h 2092968"/>
              <a:gd name="connsiteX59" fmla="*/ 2377656 w 4182217"/>
              <a:gd name="connsiteY59" fmla="*/ 1093517 h 2092968"/>
              <a:gd name="connsiteX60" fmla="*/ 2471727 w 4182217"/>
              <a:gd name="connsiteY60" fmla="*/ 1081759 h 2092968"/>
              <a:gd name="connsiteX61" fmla="*/ 2895047 w 4182217"/>
              <a:gd name="connsiteY61" fmla="*/ 1093517 h 2092968"/>
              <a:gd name="connsiteX62" fmla="*/ 2918565 w 4182217"/>
              <a:gd name="connsiteY62" fmla="*/ 1128792 h 2092968"/>
              <a:gd name="connsiteX63" fmla="*/ 2906806 w 4182217"/>
              <a:gd name="connsiteY63" fmla="*/ 1234616 h 2092968"/>
              <a:gd name="connsiteX64" fmla="*/ 2836253 w 4182217"/>
              <a:gd name="connsiteY64" fmla="*/ 1258133 h 2092968"/>
              <a:gd name="connsiteX65" fmla="*/ 2800976 w 4182217"/>
              <a:gd name="connsiteY65" fmla="*/ 1269891 h 2092968"/>
              <a:gd name="connsiteX66" fmla="*/ 2742182 w 4182217"/>
              <a:gd name="connsiteY66" fmla="*/ 1281649 h 2092968"/>
              <a:gd name="connsiteX67" fmla="*/ 2695146 w 4182217"/>
              <a:gd name="connsiteY67" fmla="*/ 1293407 h 2092968"/>
              <a:gd name="connsiteX68" fmla="*/ 2271827 w 4182217"/>
              <a:gd name="connsiteY68" fmla="*/ 1305166 h 2092968"/>
              <a:gd name="connsiteX69" fmla="*/ 1613329 w 4182217"/>
              <a:gd name="connsiteY69" fmla="*/ 1293407 h 2092968"/>
              <a:gd name="connsiteX70" fmla="*/ 1519258 w 4182217"/>
              <a:gd name="connsiteY70" fmla="*/ 1269891 h 2092968"/>
              <a:gd name="connsiteX71" fmla="*/ 1448705 w 4182217"/>
              <a:gd name="connsiteY71" fmla="*/ 1258133 h 2092968"/>
              <a:gd name="connsiteX72" fmla="*/ 1095938 w 4182217"/>
              <a:gd name="connsiteY72" fmla="*/ 1269891 h 2092968"/>
              <a:gd name="connsiteX73" fmla="*/ 1060662 w 4182217"/>
              <a:gd name="connsiteY73" fmla="*/ 1281649 h 2092968"/>
              <a:gd name="connsiteX74" fmla="*/ 931314 w 4182217"/>
              <a:gd name="connsiteY74" fmla="*/ 1305166 h 2092968"/>
              <a:gd name="connsiteX75" fmla="*/ 860761 w 4182217"/>
              <a:gd name="connsiteY75" fmla="*/ 1328682 h 2092968"/>
              <a:gd name="connsiteX76" fmla="*/ 14121 w 4182217"/>
              <a:gd name="connsiteY76" fmla="*/ 1352199 h 2092968"/>
              <a:gd name="connsiteX77" fmla="*/ 14121 w 4182217"/>
              <a:gd name="connsiteY77" fmla="*/ 1434506 h 2092968"/>
              <a:gd name="connsiteX78" fmla="*/ 108192 w 4182217"/>
              <a:gd name="connsiteY78" fmla="*/ 1458023 h 2092968"/>
              <a:gd name="connsiteX79" fmla="*/ 449200 w 4182217"/>
              <a:gd name="connsiteY79" fmla="*/ 1469781 h 2092968"/>
              <a:gd name="connsiteX80" fmla="*/ 978350 w 4182217"/>
              <a:gd name="connsiteY80" fmla="*/ 1481539 h 2092968"/>
              <a:gd name="connsiteX81" fmla="*/ 1142974 w 4182217"/>
              <a:gd name="connsiteY81" fmla="*/ 1505056 h 2092968"/>
              <a:gd name="connsiteX82" fmla="*/ 1190009 w 4182217"/>
              <a:gd name="connsiteY82" fmla="*/ 1540331 h 2092968"/>
              <a:gd name="connsiteX83" fmla="*/ 1295839 w 4182217"/>
              <a:gd name="connsiteY83" fmla="*/ 1563847 h 2092968"/>
              <a:gd name="connsiteX84" fmla="*/ 1331116 w 4182217"/>
              <a:gd name="connsiteY84" fmla="*/ 1575605 h 2092968"/>
              <a:gd name="connsiteX85" fmla="*/ 1531017 w 4182217"/>
              <a:gd name="connsiteY85" fmla="*/ 1587364 h 2092968"/>
              <a:gd name="connsiteX86" fmla="*/ 2083684 w 4182217"/>
              <a:gd name="connsiteY86" fmla="*/ 1575605 h 2092968"/>
              <a:gd name="connsiteX87" fmla="*/ 2154238 w 4182217"/>
              <a:gd name="connsiteY87" fmla="*/ 1563847 h 2092968"/>
              <a:gd name="connsiteX88" fmla="*/ 2307103 w 4182217"/>
              <a:gd name="connsiteY88" fmla="*/ 1540331 h 2092968"/>
              <a:gd name="connsiteX89" fmla="*/ 2495245 w 4182217"/>
              <a:gd name="connsiteY89" fmla="*/ 1516814 h 2092968"/>
              <a:gd name="connsiteX90" fmla="*/ 2742182 w 4182217"/>
              <a:gd name="connsiteY90" fmla="*/ 1505056 h 2092968"/>
              <a:gd name="connsiteX91" fmla="*/ 2812735 w 4182217"/>
              <a:gd name="connsiteY91" fmla="*/ 1493298 h 2092968"/>
              <a:gd name="connsiteX92" fmla="*/ 3447715 w 4182217"/>
              <a:gd name="connsiteY92" fmla="*/ 1516814 h 2092968"/>
              <a:gd name="connsiteX93" fmla="*/ 3553545 w 4182217"/>
              <a:gd name="connsiteY93" fmla="*/ 1563847 h 2092968"/>
              <a:gd name="connsiteX94" fmla="*/ 3541786 w 4182217"/>
              <a:gd name="connsiteY94" fmla="*/ 1634397 h 2092968"/>
              <a:gd name="connsiteX95" fmla="*/ 3506509 w 4182217"/>
              <a:gd name="connsiteY95" fmla="*/ 1657913 h 2092968"/>
              <a:gd name="connsiteX96" fmla="*/ 3353644 w 4182217"/>
              <a:gd name="connsiteY96" fmla="*/ 1693188 h 2092968"/>
              <a:gd name="connsiteX97" fmla="*/ 2318862 w 4182217"/>
              <a:gd name="connsiteY97" fmla="*/ 1669671 h 2092968"/>
              <a:gd name="connsiteX98" fmla="*/ 1566294 w 4182217"/>
              <a:gd name="connsiteY98" fmla="*/ 1681430 h 2092968"/>
              <a:gd name="connsiteX99" fmla="*/ 1225286 w 4182217"/>
              <a:gd name="connsiteY99" fmla="*/ 1669671 h 2092968"/>
              <a:gd name="connsiteX100" fmla="*/ 1178251 w 4182217"/>
              <a:gd name="connsiteY100" fmla="*/ 1657913 h 2092968"/>
              <a:gd name="connsiteX101" fmla="*/ 1119456 w 4182217"/>
              <a:gd name="connsiteY101" fmla="*/ 1646155 h 2092968"/>
              <a:gd name="connsiteX102" fmla="*/ 1013626 w 4182217"/>
              <a:gd name="connsiteY102" fmla="*/ 1622638 h 2092968"/>
              <a:gd name="connsiteX103" fmla="*/ 860761 w 4182217"/>
              <a:gd name="connsiteY103" fmla="*/ 1610880 h 2092968"/>
              <a:gd name="connsiteX104" fmla="*/ 731413 w 4182217"/>
              <a:gd name="connsiteY104" fmla="*/ 1599122 h 2092968"/>
              <a:gd name="connsiteX105" fmla="*/ 637342 w 4182217"/>
              <a:gd name="connsiteY105" fmla="*/ 1575605 h 2092968"/>
              <a:gd name="connsiteX106" fmla="*/ 566789 w 4182217"/>
              <a:gd name="connsiteY106" fmla="*/ 1552089 h 2092968"/>
              <a:gd name="connsiteX107" fmla="*/ 308093 w 4182217"/>
              <a:gd name="connsiteY107" fmla="*/ 1563847 h 2092968"/>
              <a:gd name="connsiteX108" fmla="*/ 225781 w 4182217"/>
              <a:gd name="connsiteY108" fmla="*/ 1599122 h 2092968"/>
              <a:gd name="connsiteX109" fmla="*/ 178746 w 4182217"/>
              <a:gd name="connsiteY109" fmla="*/ 1610880 h 2092968"/>
              <a:gd name="connsiteX110" fmla="*/ 131710 w 4182217"/>
              <a:gd name="connsiteY110" fmla="*/ 1634397 h 2092968"/>
              <a:gd name="connsiteX111" fmla="*/ 96433 w 4182217"/>
              <a:gd name="connsiteY111" fmla="*/ 1681430 h 2092968"/>
              <a:gd name="connsiteX112" fmla="*/ 61157 w 4182217"/>
              <a:gd name="connsiteY112" fmla="*/ 1751979 h 2092968"/>
              <a:gd name="connsiteX113" fmla="*/ 72916 w 4182217"/>
              <a:gd name="connsiteY113" fmla="*/ 1787254 h 2092968"/>
              <a:gd name="connsiteX114" fmla="*/ 296334 w 4182217"/>
              <a:gd name="connsiteY114" fmla="*/ 1799012 h 2092968"/>
              <a:gd name="connsiteX115" fmla="*/ 602065 w 4182217"/>
              <a:gd name="connsiteY115" fmla="*/ 1810770 h 2092968"/>
              <a:gd name="connsiteX116" fmla="*/ 1578053 w 4182217"/>
              <a:gd name="connsiteY116" fmla="*/ 1846045 h 2092968"/>
              <a:gd name="connsiteX117" fmla="*/ 1719159 w 4182217"/>
              <a:gd name="connsiteY117" fmla="*/ 1857803 h 2092968"/>
              <a:gd name="connsiteX118" fmla="*/ 1895542 w 4182217"/>
              <a:gd name="connsiteY118" fmla="*/ 1869562 h 2092968"/>
              <a:gd name="connsiteX119" fmla="*/ 1989613 w 4182217"/>
              <a:gd name="connsiteY119" fmla="*/ 1893078 h 2092968"/>
              <a:gd name="connsiteX120" fmla="*/ 2142479 w 4182217"/>
              <a:gd name="connsiteY120" fmla="*/ 1904836 h 2092968"/>
              <a:gd name="connsiteX121" fmla="*/ 2601075 w 4182217"/>
              <a:gd name="connsiteY121" fmla="*/ 1928353 h 2092968"/>
              <a:gd name="connsiteX122" fmla="*/ 2718664 w 4182217"/>
              <a:gd name="connsiteY122" fmla="*/ 1940111 h 2092968"/>
              <a:gd name="connsiteX123" fmla="*/ 2918565 w 4182217"/>
              <a:gd name="connsiteY123" fmla="*/ 1951869 h 2092968"/>
              <a:gd name="connsiteX124" fmla="*/ 3259573 w 4182217"/>
              <a:gd name="connsiteY124" fmla="*/ 1940111 h 2092968"/>
              <a:gd name="connsiteX125" fmla="*/ 3353644 w 4182217"/>
              <a:gd name="connsiteY125" fmla="*/ 1916595 h 2092968"/>
              <a:gd name="connsiteX126" fmla="*/ 3412438 w 4182217"/>
              <a:gd name="connsiteY126" fmla="*/ 1904836 h 2092968"/>
              <a:gd name="connsiteX127" fmla="*/ 3494750 w 4182217"/>
              <a:gd name="connsiteY127" fmla="*/ 1893078 h 2092968"/>
              <a:gd name="connsiteX128" fmla="*/ 3553545 w 4182217"/>
              <a:gd name="connsiteY128" fmla="*/ 1881320 h 2092968"/>
              <a:gd name="connsiteX129" fmla="*/ 3694651 w 4182217"/>
              <a:gd name="connsiteY129" fmla="*/ 1857803 h 2092968"/>
              <a:gd name="connsiteX130" fmla="*/ 3729928 w 4182217"/>
              <a:gd name="connsiteY130" fmla="*/ 1834287 h 2092968"/>
              <a:gd name="connsiteX131" fmla="*/ 4059176 w 4182217"/>
              <a:gd name="connsiteY131" fmla="*/ 1869562 h 2092968"/>
              <a:gd name="connsiteX132" fmla="*/ 4082694 w 4182217"/>
              <a:gd name="connsiteY132" fmla="*/ 1904836 h 2092968"/>
              <a:gd name="connsiteX133" fmla="*/ 4165006 w 4182217"/>
              <a:gd name="connsiteY133" fmla="*/ 1951869 h 2092968"/>
              <a:gd name="connsiteX134" fmla="*/ 4165006 w 4182217"/>
              <a:gd name="connsiteY134" fmla="*/ 2069452 h 2092968"/>
              <a:gd name="connsiteX135" fmla="*/ 4094453 w 4182217"/>
              <a:gd name="connsiteY135" fmla="*/ 2092968 h 209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82217" h="2092968">
                <a:moveTo>
                  <a:pt x="143469" y="0"/>
                </a:moveTo>
                <a:lnTo>
                  <a:pt x="507994" y="11758"/>
                </a:lnTo>
                <a:lnTo>
                  <a:pt x="1060662" y="23516"/>
                </a:lnTo>
                <a:cubicBezTo>
                  <a:pt x="1073047" y="24011"/>
                  <a:pt x="1084852" y="29732"/>
                  <a:pt x="1095938" y="35275"/>
                </a:cubicBezTo>
                <a:cubicBezTo>
                  <a:pt x="1108578" y="41595"/>
                  <a:pt x="1119456" y="50952"/>
                  <a:pt x="1131215" y="58791"/>
                </a:cubicBezTo>
                <a:cubicBezTo>
                  <a:pt x="1139054" y="70549"/>
                  <a:pt x="1153172" y="80020"/>
                  <a:pt x="1154733" y="94066"/>
                </a:cubicBezTo>
                <a:cubicBezTo>
                  <a:pt x="1160137" y="142696"/>
                  <a:pt x="1155609" y="174829"/>
                  <a:pt x="1107697" y="176374"/>
                </a:cubicBezTo>
                <a:cubicBezTo>
                  <a:pt x="876526" y="183831"/>
                  <a:pt x="645181" y="184213"/>
                  <a:pt x="413923" y="188132"/>
                </a:cubicBezTo>
                <a:cubicBezTo>
                  <a:pt x="330817" y="204752"/>
                  <a:pt x="374094" y="193569"/>
                  <a:pt x="284576" y="223407"/>
                </a:cubicBezTo>
                <a:cubicBezTo>
                  <a:pt x="272817" y="227326"/>
                  <a:pt x="259612" y="228290"/>
                  <a:pt x="249299" y="235165"/>
                </a:cubicBezTo>
                <a:lnTo>
                  <a:pt x="178746" y="282198"/>
                </a:lnTo>
                <a:lnTo>
                  <a:pt x="143469" y="305714"/>
                </a:lnTo>
                <a:cubicBezTo>
                  <a:pt x="135630" y="321392"/>
                  <a:pt x="117472" y="335395"/>
                  <a:pt x="119951" y="352747"/>
                </a:cubicBezTo>
                <a:cubicBezTo>
                  <a:pt x="122303" y="369209"/>
                  <a:pt x="140032" y="381269"/>
                  <a:pt x="155228" y="388022"/>
                </a:cubicBezTo>
                <a:cubicBezTo>
                  <a:pt x="162722" y="391353"/>
                  <a:pt x="307264" y="411501"/>
                  <a:pt x="308093" y="411539"/>
                </a:cubicBezTo>
                <a:cubicBezTo>
                  <a:pt x="453023" y="418126"/>
                  <a:pt x="598146" y="419378"/>
                  <a:pt x="743172" y="423297"/>
                </a:cubicBezTo>
                <a:cubicBezTo>
                  <a:pt x="758850" y="427216"/>
                  <a:pt x="774431" y="431549"/>
                  <a:pt x="790207" y="435055"/>
                </a:cubicBezTo>
                <a:cubicBezTo>
                  <a:pt x="833388" y="444650"/>
                  <a:pt x="855052" y="446277"/>
                  <a:pt x="896037" y="458572"/>
                </a:cubicBezTo>
                <a:cubicBezTo>
                  <a:pt x="919782" y="465695"/>
                  <a:pt x="966591" y="482088"/>
                  <a:pt x="966591" y="482088"/>
                </a:cubicBezTo>
                <a:cubicBezTo>
                  <a:pt x="1084180" y="478169"/>
                  <a:pt x="1202068" y="479589"/>
                  <a:pt x="1319357" y="470330"/>
                </a:cubicBezTo>
                <a:cubicBezTo>
                  <a:pt x="1351579" y="467786"/>
                  <a:pt x="1382764" y="457033"/>
                  <a:pt x="1413428" y="446813"/>
                </a:cubicBezTo>
                <a:lnTo>
                  <a:pt x="1483981" y="423297"/>
                </a:lnTo>
                <a:cubicBezTo>
                  <a:pt x="1519258" y="427216"/>
                  <a:pt x="1556856" y="421874"/>
                  <a:pt x="1589811" y="435055"/>
                </a:cubicBezTo>
                <a:cubicBezTo>
                  <a:pt x="1616451" y="445710"/>
                  <a:pt x="1590198" y="528445"/>
                  <a:pt x="1589811" y="529121"/>
                </a:cubicBezTo>
                <a:cubicBezTo>
                  <a:pt x="1582799" y="541391"/>
                  <a:pt x="1567175" y="546318"/>
                  <a:pt x="1554535" y="552638"/>
                </a:cubicBezTo>
                <a:cubicBezTo>
                  <a:pt x="1521820" y="568995"/>
                  <a:pt x="1458104" y="588699"/>
                  <a:pt x="1425187" y="599671"/>
                </a:cubicBezTo>
                <a:lnTo>
                  <a:pt x="1389910" y="611429"/>
                </a:lnTo>
                <a:cubicBezTo>
                  <a:pt x="1291919" y="607510"/>
                  <a:pt x="1194007" y="599671"/>
                  <a:pt x="1095938" y="599671"/>
                </a:cubicBezTo>
                <a:cubicBezTo>
                  <a:pt x="178576" y="599671"/>
                  <a:pt x="451320" y="512740"/>
                  <a:pt x="119951" y="623187"/>
                </a:cubicBezTo>
                <a:cubicBezTo>
                  <a:pt x="100149" y="636388"/>
                  <a:pt x="65283" y="653100"/>
                  <a:pt x="61157" y="681978"/>
                </a:cubicBezTo>
                <a:cubicBezTo>
                  <a:pt x="58871" y="697976"/>
                  <a:pt x="60501" y="718666"/>
                  <a:pt x="72916" y="729011"/>
                </a:cubicBezTo>
                <a:cubicBezTo>
                  <a:pt x="88270" y="741806"/>
                  <a:pt x="111758" y="739596"/>
                  <a:pt x="131710" y="740770"/>
                </a:cubicBezTo>
                <a:cubicBezTo>
                  <a:pt x="245251" y="747449"/>
                  <a:pt x="359009" y="750029"/>
                  <a:pt x="472718" y="752528"/>
                </a:cubicBezTo>
                <a:lnTo>
                  <a:pt x="1201768" y="764286"/>
                </a:lnTo>
                <a:cubicBezTo>
                  <a:pt x="1254603" y="771833"/>
                  <a:pt x="1302403" y="778010"/>
                  <a:pt x="1354634" y="787803"/>
                </a:cubicBezTo>
                <a:cubicBezTo>
                  <a:pt x="1393922" y="795169"/>
                  <a:pt x="1432559" y="806361"/>
                  <a:pt x="1472223" y="811319"/>
                </a:cubicBezTo>
                <a:cubicBezTo>
                  <a:pt x="1593796" y="826514"/>
                  <a:pt x="1535011" y="818608"/>
                  <a:pt x="1648606" y="834836"/>
                </a:cubicBezTo>
                <a:cubicBezTo>
                  <a:pt x="1849365" y="901752"/>
                  <a:pt x="1698405" y="855840"/>
                  <a:pt x="2213032" y="834836"/>
                </a:cubicBezTo>
                <a:cubicBezTo>
                  <a:pt x="2229180" y="834177"/>
                  <a:pt x="2244095" y="825534"/>
                  <a:pt x="2260068" y="823077"/>
                </a:cubicBezTo>
                <a:cubicBezTo>
                  <a:pt x="2295149" y="817680"/>
                  <a:pt x="2330621" y="815238"/>
                  <a:pt x="2365898" y="811319"/>
                </a:cubicBezTo>
                <a:cubicBezTo>
                  <a:pt x="2389416" y="815238"/>
                  <a:pt x="2424184" y="802633"/>
                  <a:pt x="2436451" y="823077"/>
                </a:cubicBezTo>
                <a:cubicBezTo>
                  <a:pt x="2446534" y="839882"/>
                  <a:pt x="2415032" y="856253"/>
                  <a:pt x="2401174" y="870110"/>
                </a:cubicBezTo>
                <a:cubicBezTo>
                  <a:pt x="2378378" y="892905"/>
                  <a:pt x="2359314" y="895822"/>
                  <a:pt x="2330621" y="905385"/>
                </a:cubicBezTo>
                <a:cubicBezTo>
                  <a:pt x="2307002" y="921131"/>
                  <a:pt x="2275435" y="944281"/>
                  <a:pt x="2248309" y="952418"/>
                </a:cubicBezTo>
                <a:cubicBezTo>
                  <a:pt x="2225472" y="959269"/>
                  <a:pt x="2201273" y="960257"/>
                  <a:pt x="2177755" y="964176"/>
                </a:cubicBezTo>
                <a:lnTo>
                  <a:pt x="1472223" y="952418"/>
                </a:lnTo>
                <a:cubicBezTo>
                  <a:pt x="1038738" y="940034"/>
                  <a:pt x="1487523" y="952925"/>
                  <a:pt x="1319357" y="928902"/>
                </a:cubicBezTo>
                <a:cubicBezTo>
                  <a:pt x="1276498" y="922780"/>
                  <a:pt x="1233125" y="921063"/>
                  <a:pt x="1190009" y="917143"/>
                </a:cubicBezTo>
                <a:cubicBezTo>
                  <a:pt x="1120715" y="899821"/>
                  <a:pt x="1106181" y="893627"/>
                  <a:pt x="1013626" y="893627"/>
                </a:cubicBezTo>
                <a:cubicBezTo>
                  <a:pt x="747063" y="893627"/>
                  <a:pt x="480557" y="901466"/>
                  <a:pt x="214022" y="905385"/>
                </a:cubicBezTo>
                <a:cubicBezTo>
                  <a:pt x="198344" y="909304"/>
                  <a:pt x="181841" y="910777"/>
                  <a:pt x="166987" y="917143"/>
                </a:cubicBezTo>
                <a:cubicBezTo>
                  <a:pt x="125832" y="934780"/>
                  <a:pt x="104274" y="972014"/>
                  <a:pt x="84675" y="1011209"/>
                </a:cubicBezTo>
                <a:lnTo>
                  <a:pt x="61157" y="1058242"/>
                </a:lnTo>
                <a:cubicBezTo>
                  <a:pt x="65077" y="1070000"/>
                  <a:pt x="60529" y="1093090"/>
                  <a:pt x="72916" y="1093517"/>
                </a:cubicBezTo>
                <a:lnTo>
                  <a:pt x="1001867" y="1070001"/>
                </a:lnTo>
                <a:cubicBezTo>
                  <a:pt x="1146893" y="1073920"/>
                  <a:pt x="1292039" y="1074691"/>
                  <a:pt x="1436946" y="1081759"/>
                </a:cubicBezTo>
                <a:cubicBezTo>
                  <a:pt x="1453088" y="1082546"/>
                  <a:pt x="1467887" y="1092054"/>
                  <a:pt x="1483981" y="1093517"/>
                </a:cubicBezTo>
                <a:cubicBezTo>
                  <a:pt x="1554353" y="1099914"/>
                  <a:pt x="1625088" y="1101356"/>
                  <a:pt x="1695641" y="1105275"/>
                </a:cubicBezTo>
                <a:cubicBezTo>
                  <a:pt x="1945413" y="1146904"/>
                  <a:pt x="1792908" y="1125956"/>
                  <a:pt x="2330621" y="1105275"/>
                </a:cubicBezTo>
                <a:cubicBezTo>
                  <a:pt x="2346770" y="1104654"/>
                  <a:pt x="2361715" y="1096174"/>
                  <a:pt x="2377656" y="1093517"/>
                </a:cubicBezTo>
                <a:cubicBezTo>
                  <a:pt x="2408827" y="1088322"/>
                  <a:pt x="2440370" y="1085678"/>
                  <a:pt x="2471727" y="1081759"/>
                </a:cubicBezTo>
                <a:cubicBezTo>
                  <a:pt x="2612834" y="1085678"/>
                  <a:pt x="2754661" y="1078740"/>
                  <a:pt x="2895047" y="1093517"/>
                </a:cubicBezTo>
                <a:cubicBezTo>
                  <a:pt x="2909101" y="1094996"/>
                  <a:pt x="2917391" y="1114709"/>
                  <a:pt x="2918565" y="1128792"/>
                </a:cubicBezTo>
                <a:cubicBezTo>
                  <a:pt x="2921513" y="1164161"/>
                  <a:pt x="2925861" y="1204673"/>
                  <a:pt x="2906806" y="1234616"/>
                </a:cubicBezTo>
                <a:cubicBezTo>
                  <a:pt x="2893497" y="1255530"/>
                  <a:pt x="2859771" y="1250294"/>
                  <a:pt x="2836253" y="1258133"/>
                </a:cubicBezTo>
                <a:cubicBezTo>
                  <a:pt x="2824494" y="1262052"/>
                  <a:pt x="2813130" y="1267460"/>
                  <a:pt x="2800976" y="1269891"/>
                </a:cubicBezTo>
                <a:cubicBezTo>
                  <a:pt x="2781378" y="1273810"/>
                  <a:pt x="2761692" y="1277314"/>
                  <a:pt x="2742182" y="1281649"/>
                </a:cubicBezTo>
                <a:cubicBezTo>
                  <a:pt x="2726406" y="1285155"/>
                  <a:pt x="2711287" y="1292600"/>
                  <a:pt x="2695146" y="1293407"/>
                </a:cubicBezTo>
                <a:cubicBezTo>
                  <a:pt x="2554161" y="1300456"/>
                  <a:pt x="2412933" y="1301246"/>
                  <a:pt x="2271827" y="1305166"/>
                </a:cubicBezTo>
                <a:cubicBezTo>
                  <a:pt x="2052328" y="1301246"/>
                  <a:pt x="1832623" y="1303686"/>
                  <a:pt x="1613329" y="1293407"/>
                </a:cubicBezTo>
                <a:cubicBezTo>
                  <a:pt x="1581043" y="1291894"/>
                  <a:pt x="1551140" y="1275204"/>
                  <a:pt x="1519258" y="1269891"/>
                </a:cubicBezTo>
                <a:lnTo>
                  <a:pt x="1448705" y="1258133"/>
                </a:lnTo>
                <a:cubicBezTo>
                  <a:pt x="1331116" y="1262052"/>
                  <a:pt x="1213377" y="1262774"/>
                  <a:pt x="1095938" y="1269891"/>
                </a:cubicBezTo>
                <a:cubicBezTo>
                  <a:pt x="1083566" y="1270641"/>
                  <a:pt x="1072816" y="1279218"/>
                  <a:pt x="1060662" y="1281649"/>
                </a:cubicBezTo>
                <a:cubicBezTo>
                  <a:pt x="969547" y="1299871"/>
                  <a:pt x="1001042" y="1284249"/>
                  <a:pt x="931314" y="1305166"/>
                </a:cubicBezTo>
                <a:cubicBezTo>
                  <a:pt x="907570" y="1312289"/>
                  <a:pt x="885512" y="1327307"/>
                  <a:pt x="860761" y="1328682"/>
                </a:cubicBezTo>
                <a:cubicBezTo>
                  <a:pt x="437731" y="1352182"/>
                  <a:pt x="719751" y="1339132"/>
                  <a:pt x="14121" y="1352199"/>
                </a:cubicBezTo>
                <a:cubicBezTo>
                  <a:pt x="7546" y="1371922"/>
                  <a:pt x="-14067" y="1415715"/>
                  <a:pt x="14121" y="1434506"/>
                </a:cubicBezTo>
                <a:cubicBezTo>
                  <a:pt x="41015" y="1452434"/>
                  <a:pt x="75889" y="1456909"/>
                  <a:pt x="108192" y="1458023"/>
                </a:cubicBezTo>
                <a:lnTo>
                  <a:pt x="449200" y="1469781"/>
                </a:lnTo>
                <a:lnTo>
                  <a:pt x="978350" y="1481539"/>
                </a:lnTo>
                <a:cubicBezTo>
                  <a:pt x="982141" y="1481918"/>
                  <a:pt x="1111007" y="1489073"/>
                  <a:pt x="1142974" y="1505056"/>
                </a:cubicBezTo>
                <a:cubicBezTo>
                  <a:pt x="1160503" y="1513820"/>
                  <a:pt x="1172480" y="1531567"/>
                  <a:pt x="1190009" y="1540331"/>
                </a:cubicBezTo>
                <a:cubicBezTo>
                  <a:pt x="1202079" y="1546366"/>
                  <a:pt x="1288418" y="1561992"/>
                  <a:pt x="1295839" y="1563847"/>
                </a:cubicBezTo>
                <a:cubicBezTo>
                  <a:pt x="1307864" y="1566853"/>
                  <a:pt x="1318783" y="1574372"/>
                  <a:pt x="1331116" y="1575605"/>
                </a:cubicBezTo>
                <a:cubicBezTo>
                  <a:pt x="1397534" y="1582247"/>
                  <a:pt x="1464383" y="1583444"/>
                  <a:pt x="1531017" y="1587364"/>
                </a:cubicBezTo>
                <a:lnTo>
                  <a:pt x="2083684" y="1575605"/>
                </a:lnTo>
                <a:cubicBezTo>
                  <a:pt x="2107509" y="1574706"/>
                  <a:pt x="2130673" y="1567472"/>
                  <a:pt x="2154238" y="1563847"/>
                </a:cubicBezTo>
                <a:cubicBezTo>
                  <a:pt x="2350921" y="1533591"/>
                  <a:pt x="2131130" y="1569658"/>
                  <a:pt x="2307103" y="1540331"/>
                </a:cubicBezTo>
                <a:cubicBezTo>
                  <a:pt x="2388221" y="1513292"/>
                  <a:pt x="2340914" y="1525892"/>
                  <a:pt x="2495245" y="1516814"/>
                </a:cubicBezTo>
                <a:cubicBezTo>
                  <a:pt x="2577508" y="1511975"/>
                  <a:pt x="2659870" y="1508975"/>
                  <a:pt x="2742182" y="1505056"/>
                </a:cubicBezTo>
                <a:cubicBezTo>
                  <a:pt x="2765700" y="1501137"/>
                  <a:pt x="2788893" y="1493298"/>
                  <a:pt x="2812735" y="1493298"/>
                </a:cubicBezTo>
                <a:cubicBezTo>
                  <a:pt x="3221229" y="1493298"/>
                  <a:pt x="3186530" y="1493072"/>
                  <a:pt x="3447715" y="1516814"/>
                </a:cubicBezTo>
                <a:cubicBezTo>
                  <a:pt x="3531675" y="1544800"/>
                  <a:pt x="3497641" y="1526581"/>
                  <a:pt x="3553545" y="1563847"/>
                </a:cubicBezTo>
                <a:cubicBezTo>
                  <a:pt x="3549625" y="1587364"/>
                  <a:pt x="3552449" y="1613073"/>
                  <a:pt x="3541786" y="1634397"/>
                </a:cubicBezTo>
                <a:cubicBezTo>
                  <a:pt x="3535466" y="1647037"/>
                  <a:pt x="3519790" y="1653084"/>
                  <a:pt x="3506509" y="1657913"/>
                </a:cubicBezTo>
                <a:cubicBezTo>
                  <a:pt x="3471835" y="1670521"/>
                  <a:pt x="3395415" y="1684834"/>
                  <a:pt x="3353644" y="1693188"/>
                </a:cubicBezTo>
                <a:lnTo>
                  <a:pt x="2318862" y="1669671"/>
                </a:lnTo>
                <a:cubicBezTo>
                  <a:pt x="2067975" y="1669671"/>
                  <a:pt x="1817150" y="1677510"/>
                  <a:pt x="1566294" y="1681430"/>
                </a:cubicBezTo>
                <a:cubicBezTo>
                  <a:pt x="1452625" y="1677510"/>
                  <a:pt x="1338815" y="1676551"/>
                  <a:pt x="1225286" y="1669671"/>
                </a:cubicBezTo>
                <a:cubicBezTo>
                  <a:pt x="1209155" y="1668693"/>
                  <a:pt x="1194027" y="1661419"/>
                  <a:pt x="1178251" y="1657913"/>
                </a:cubicBezTo>
                <a:cubicBezTo>
                  <a:pt x="1158740" y="1653578"/>
                  <a:pt x="1138967" y="1650490"/>
                  <a:pt x="1119456" y="1646155"/>
                </a:cubicBezTo>
                <a:cubicBezTo>
                  <a:pt x="1084714" y="1638435"/>
                  <a:pt x="1049085" y="1626578"/>
                  <a:pt x="1013626" y="1622638"/>
                </a:cubicBezTo>
                <a:cubicBezTo>
                  <a:pt x="962833" y="1616995"/>
                  <a:pt x="911690" y="1615124"/>
                  <a:pt x="860761" y="1610880"/>
                </a:cubicBezTo>
                <a:lnTo>
                  <a:pt x="731413" y="1599122"/>
                </a:lnTo>
                <a:cubicBezTo>
                  <a:pt x="624370" y="1563444"/>
                  <a:pt x="793435" y="1618174"/>
                  <a:pt x="637342" y="1575605"/>
                </a:cubicBezTo>
                <a:cubicBezTo>
                  <a:pt x="613426" y="1569083"/>
                  <a:pt x="566789" y="1552089"/>
                  <a:pt x="566789" y="1552089"/>
                </a:cubicBezTo>
                <a:cubicBezTo>
                  <a:pt x="480557" y="1556008"/>
                  <a:pt x="394139" y="1556964"/>
                  <a:pt x="308093" y="1563847"/>
                </a:cubicBezTo>
                <a:cubicBezTo>
                  <a:pt x="283347" y="1565827"/>
                  <a:pt x="245493" y="1591730"/>
                  <a:pt x="225781" y="1599122"/>
                </a:cubicBezTo>
                <a:cubicBezTo>
                  <a:pt x="210649" y="1604796"/>
                  <a:pt x="194424" y="1606961"/>
                  <a:pt x="178746" y="1610880"/>
                </a:cubicBezTo>
                <a:cubicBezTo>
                  <a:pt x="163067" y="1618719"/>
                  <a:pt x="145019" y="1622990"/>
                  <a:pt x="131710" y="1634397"/>
                </a:cubicBezTo>
                <a:cubicBezTo>
                  <a:pt x="116830" y="1647150"/>
                  <a:pt x="107824" y="1665483"/>
                  <a:pt x="96433" y="1681430"/>
                </a:cubicBezTo>
                <a:cubicBezTo>
                  <a:pt x="67941" y="1721317"/>
                  <a:pt x="75719" y="1708297"/>
                  <a:pt x="61157" y="1751979"/>
                </a:cubicBezTo>
                <a:cubicBezTo>
                  <a:pt x="65077" y="1763737"/>
                  <a:pt x="60762" y="1784823"/>
                  <a:pt x="72916" y="1787254"/>
                </a:cubicBezTo>
                <a:cubicBezTo>
                  <a:pt x="146044" y="1801879"/>
                  <a:pt x="221832" y="1795701"/>
                  <a:pt x="296334" y="1799012"/>
                </a:cubicBezTo>
                <a:lnTo>
                  <a:pt x="602065" y="1810770"/>
                </a:lnTo>
                <a:cubicBezTo>
                  <a:pt x="1098908" y="1855936"/>
                  <a:pt x="774185" y="1832868"/>
                  <a:pt x="1578053" y="1846045"/>
                </a:cubicBezTo>
                <a:lnTo>
                  <a:pt x="1719159" y="1857803"/>
                </a:lnTo>
                <a:cubicBezTo>
                  <a:pt x="1777923" y="1862156"/>
                  <a:pt x="1837112" y="1861941"/>
                  <a:pt x="1895542" y="1869562"/>
                </a:cubicBezTo>
                <a:cubicBezTo>
                  <a:pt x="1927592" y="1873742"/>
                  <a:pt x="1957386" y="1890599"/>
                  <a:pt x="1989613" y="1893078"/>
                </a:cubicBezTo>
                <a:lnTo>
                  <a:pt x="2142479" y="1904836"/>
                </a:lnTo>
                <a:cubicBezTo>
                  <a:pt x="2350914" y="1939576"/>
                  <a:pt x="2133647" y="1906614"/>
                  <a:pt x="2601075" y="1928353"/>
                </a:cubicBezTo>
                <a:cubicBezTo>
                  <a:pt x="2640424" y="1930183"/>
                  <a:pt x="2679380" y="1937201"/>
                  <a:pt x="2718664" y="1940111"/>
                </a:cubicBezTo>
                <a:cubicBezTo>
                  <a:pt x="2785230" y="1945041"/>
                  <a:pt x="2851931" y="1947950"/>
                  <a:pt x="2918565" y="1951869"/>
                </a:cubicBezTo>
                <a:cubicBezTo>
                  <a:pt x="3032234" y="1947950"/>
                  <a:pt x="3146208" y="1949302"/>
                  <a:pt x="3259573" y="1940111"/>
                </a:cubicBezTo>
                <a:cubicBezTo>
                  <a:pt x="3291789" y="1937499"/>
                  <a:pt x="3321950" y="1922934"/>
                  <a:pt x="3353644" y="1916595"/>
                </a:cubicBezTo>
                <a:cubicBezTo>
                  <a:pt x="3373242" y="1912675"/>
                  <a:pt x="3392724" y="1908122"/>
                  <a:pt x="3412438" y="1904836"/>
                </a:cubicBezTo>
                <a:cubicBezTo>
                  <a:pt x="3439777" y="1900280"/>
                  <a:pt x="3467411" y="1897634"/>
                  <a:pt x="3494750" y="1893078"/>
                </a:cubicBezTo>
                <a:cubicBezTo>
                  <a:pt x="3514464" y="1889793"/>
                  <a:pt x="3533863" y="1884793"/>
                  <a:pt x="3553545" y="1881320"/>
                </a:cubicBezTo>
                <a:lnTo>
                  <a:pt x="3694651" y="1857803"/>
                </a:lnTo>
                <a:cubicBezTo>
                  <a:pt x="3706410" y="1849964"/>
                  <a:pt x="3715796" y="1834287"/>
                  <a:pt x="3729928" y="1834287"/>
                </a:cubicBezTo>
                <a:cubicBezTo>
                  <a:pt x="3928816" y="1834287"/>
                  <a:pt x="3937585" y="1839164"/>
                  <a:pt x="4059176" y="1869562"/>
                </a:cubicBezTo>
                <a:cubicBezTo>
                  <a:pt x="4067015" y="1881320"/>
                  <a:pt x="4072701" y="1894844"/>
                  <a:pt x="4082694" y="1904836"/>
                </a:cubicBezTo>
                <a:cubicBezTo>
                  <a:pt x="4099316" y="1921457"/>
                  <a:pt x="4146558" y="1942646"/>
                  <a:pt x="4165006" y="1951869"/>
                </a:cubicBezTo>
                <a:cubicBezTo>
                  <a:pt x="4177473" y="1989267"/>
                  <a:pt x="4196534" y="2028919"/>
                  <a:pt x="4165006" y="2069452"/>
                </a:cubicBezTo>
                <a:cubicBezTo>
                  <a:pt x="4149786" y="2089019"/>
                  <a:pt x="4094453" y="2092968"/>
                  <a:pt x="4094453" y="2092968"/>
                </a:cubicBezTo>
              </a:path>
            </a:pathLst>
          </a:custGeom>
          <a:ln>
            <a:solidFill>
              <a:srgbClr val="B2230A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3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</a:t>
            </a:r>
            <a:r>
              <a:rPr lang="en-US" i="1" dirty="0" err="1"/>
              <a:t>E</a:t>
            </a:r>
            <a:r>
              <a:rPr lang="en-US" i="1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and row sums</a:t>
            </a:r>
            <a:endParaRPr lang="en-US" i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72999"/>
              </p:ext>
            </p:extLst>
          </p:nvPr>
        </p:nvGraphicFramePr>
        <p:xfrm>
          <a:off x="1115616" y="1556792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10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322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i="1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+E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3</a:t>
                      </a:r>
                      <a:r>
                        <a:rPr lang="en-US" dirty="0"/>
                        <a:t>+E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+E</a:t>
                      </a:r>
                      <a:r>
                        <a:rPr lang="en-US" baseline="-25000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6</a:t>
                      </a:r>
                      <a:r>
                        <a:rPr lang="en-US" dirty="0"/>
                        <a:t>+…+E</a:t>
                      </a:r>
                      <a:r>
                        <a:rPr lang="en-US" baseline="-25000" dirty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10</a:t>
                      </a:r>
                      <a:r>
                        <a:rPr lang="en-US" dirty="0"/>
                        <a:t>+…+E</a:t>
                      </a:r>
                      <a:r>
                        <a:rPr lang="en-US" baseline="-250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15</a:t>
                      </a:r>
                      <a:r>
                        <a:rPr lang="en-US" dirty="0"/>
                        <a:t>+…+E</a:t>
                      </a:r>
                      <a:r>
                        <a:rPr lang="en-US" baseline="-250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374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1 atom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361796"/>
              </p:ext>
            </p:extLst>
          </p:nvPr>
        </p:nvGraphicFramePr>
        <p:xfrm>
          <a:off x="1115616" y="1556792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24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>
                          <a:solidFill>
                            <a:srgbClr val="003D62"/>
                          </a:solidFill>
                        </a:rPr>
                        <a:t>ij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i="1" baseline="-25000" dirty="0" err="1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+E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3</a:t>
                      </a:r>
                      <a:r>
                        <a:rPr lang="en-US" dirty="0"/>
                        <a:t>+E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+E</a:t>
                      </a:r>
                      <a:r>
                        <a:rPr lang="en-US" baseline="-25000" dirty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6</a:t>
                      </a:r>
                      <a:r>
                        <a:rPr lang="en-US" dirty="0"/>
                        <a:t>+…+E</a:t>
                      </a:r>
                      <a:r>
                        <a:rPr lang="en-US" baseline="-25000" dirty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10</a:t>
                      </a:r>
                      <a:r>
                        <a:rPr lang="en-US" dirty="0"/>
                        <a:t>+…+E</a:t>
                      </a:r>
                      <a:r>
                        <a:rPr lang="en-US" baseline="-250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15</a:t>
                      </a:r>
                      <a:r>
                        <a:rPr lang="en-US" dirty="0"/>
                        <a:t>+…+E</a:t>
                      </a:r>
                      <a:r>
                        <a:rPr lang="en-US" baseline="-250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95537" y="4581128"/>
            <a:ext cx="2880320" cy="131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aseline="0" dirty="0"/>
              <a:t>Atom 4 is moved, row 4 and column 4 change</a:t>
            </a:r>
          </a:p>
        </p:txBody>
      </p:sp>
      <p:sp>
        <p:nvSpPr>
          <p:cNvPr id="3" name="Bent Arrow 2"/>
          <p:cNvSpPr/>
          <p:nvPr/>
        </p:nvSpPr>
        <p:spPr bwMode="auto">
          <a:xfrm>
            <a:off x="611560" y="3496424"/>
            <a:ext cx="525784" cy="1084704"/>
          </a:xfrm>
          <a:prstGeom prst="bentArrow">
            <a:avLst/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8" name="Bent Arrow 7"/>
          <p:cNvSpPr/>
          <p:nvPr/>
        </p:nvSpPr>
        <p:spPr bwMode="auto">
          <a:xfrm rot="5400000" flipH="1">
            <a:off x="3483308" y="4445684"/>
            <a:ext cx="525784" cy="796672"/>
          </a:xfrm>
          <a:prstGeom prst="bentArrow">
            <a:avLst/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9" name="Bent Arrow 8"/>
          <p:cNvSpPr/>
          <p:nvPr/>
        </p:nvSpPr>
        <p:spPr bwMode="auto">
          <a:xfrm rot="5400000" flipH="1">
            <a:off x="5253784" y="3750744"/>
            <a:ext cx="936104" cy="2596872"/>
          </a:xfrm>
          <a:prstGeom prst="bentArrow">
            <a:avLst>
              <a:gd name="adj1" fmla="val 17897"/>
              <a:gd name="adj2" fmla="val 21472"/>
              <a:gd name="adj3" fmla="val 32103"/>
              <a:gd name="adj4" fmla="val 43750"/>
            </a:avLst>
          </a:prstGeom>
          <a:solidFill>
            <a:srgbClr val="FF7C10"/>
          </a:solidFill>
          <a:ln w="9525" cap="flat" cmpd="sng" algn="ctr">
            <a:solidFill>
              <a:srgbClr val="FF7C1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7092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algorithm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580571"/>
              </p:ext>
            </p:extLst>
          </p:nvPr>
        </p:nvGraphicFramePr>
        <p:xfrm>
          <a:off x="1115616" y="1340768"/>
          <a:ext cx="7200795" cy="29528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22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20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243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rgbClr val="003D62"/>
                          </a:solidFill>
                        </a:rPr>
                        <a:t>i</a:t>
                      </a:r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\j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003D62"/>
                          </a:solidFill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rgbClr val="003D62"/>
                          </a:solidFill>
                        </a:rPr>
                        <a:t>E</a:t>
                      </a:r>
                      <a:r>
                        <a:rPr lang="en-US" b="0" baseline="-25000" dirty="0" err="1">
                          <a:solidFill>
                            <a:srgbClr val="003D62"/>
                          </a:solidFill>
                        </a:rPr>
                        <a:t>row</a:t>
                      </a:r>
                      <a:endParaRPr lang="en-US" b="0" baseline="-25000" dirty="0">
                        <a:solidFill>
                          <a:srgbClr val="003D62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+E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3</a:t>
                      </a:r>
                      <a:r>
                        <a:rPr lang="en-US" dirty="0"/>
                        <a:t>+E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+E</a:t>
                      </a:r>
                      <a:r>
                        <a:rPr lang="en-US" baseline="-25000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6</a:t>
                      </a:r>
                      <a:r>
                        <a:rPr lang="en-US" dirty="0"/>
                        <a:t>+…+E</a:t>
                      </a:r>
                      <a:r>
                        <a:rPr lang="en-US" baseline="-25000" dirty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FF7C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10</a:t>
                      </a:r>
                      <a:r>
                        <a:rPr lang="en-US" dirty="0"/>
                        <a:t>+…+E</a:t>
                      </a:r>
                      <a:r>
                        <a:rPr lang="en-US" baseline="-25000" dirty="0"/>
                        <a:t>14</a:t>
                      </a:r>
                      <a:r>
                        <a:rPr lang="en-US" dirty="0">
                          <a:solidFill>
                            <a:srgbClr val="FF7C10"/>
                          </a:solidFill>
                        </a:rPr>
                        <a:t>-E</a:t>
                      </a:r>
                      <a:r>
                        <a:rPr lang="en-US" baseline="-25000" dirty="0">
                          <a:solidFill>
                            <a:srgbClr val="FF7C10"/>
                          </a:solidFill>
                        </a:rPr>
                        <a:t>14</a:t>
                      </a:r>
                      <a:r>
                        <a:rPr lang="en-US" dirty="0">
                          <a:solidFill>
                            <a:srgbClr val="FF7C10"/>
                          </a:solidFill>
                        </a:rPr>
                        <a:t>+E’</a:t>
                      </a:r>
                      <a:r>
                        <a:rPr lang="en-US" baseline="-25000" dirty="0">
                          <a:solidFill>
                            <a:srgbClr val="FF7C10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D62"/>
                          </a:solidFill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</a:t>
                      </a:r>
                      <a:r>
                        <a:rPr lang="en-US" baseline="-25000" dirty="0"/>
                        <a:t>15</a:t>
                      </a:r>
                      <a:r>
                        <a:rPr lang="en-US" dirty="0"/>
                        <a:t>+…+E</a:t>
                      </a:r>
                      <a:r>
                        <a:rPr lang="en-US" baseline="-25000" dirty="0"/>
                        <a:t>20</a:t>
                      </a:r>
                      <a:r>
                        <a:rPr lang="en-US" baseline="0" dirty="0">
                          <a:solidFill>
                            <a:srgbClr val="FF7C10"/>
                          </a:solidFill>
                        </a:rPr>
                        <a:t>-</a:t>
                      </a:r>
                      <a:r>
                        <a:rPr lang="en-US" dirty="0">
                          <a:solidFill>
                            <a:srgbClr val="FF7C10"/>
                          </a:solidFill>
                        </a:rPr>
                        <a:t>E</a:t>
                      </a:r>
                      <a:r>
                        <a:rPr lang="en-US" baseline="-25000" dirty="0">
                          <a:solidFill>
                            <a:srgbClr val="FF7C10"/>
                          </a:solidFill>
                        </a:rPr>
                        <a:t>19</a:t>
                      </a:r>
                      <a:r>
                        <a:rPr lang="en-US" dirty="0">
                          <a:solidFill>
                            <a:srgbClr val="FF7C10"/>
                          </a:solidFill>
                        </a:rPr>
                        <a:t>+E’</a:t>
                      </a:r>
                      <a:r>
                        <a:rPr lang="en-US" baseline="-25000" dirty="0">
                          <a:solidFill>
                            <a:srgbClr val="FF7C10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552" y="4581128"/>
            <a:ext cx="813690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269875" indent="-269875"/>
            <a:r>
              <a:rPr lang="en-US" sz="1800" baseline="0" dirty="0"/>
              <a:t>More code, loops harder to optimize for compiler (shorter loops, varying stride, …)</a:t>
            </a:r>
          </a:p>
          <a:p>
            <a:pPr marL="541338" lvl="1" indent="-271463"/>
            <a:r>
              <a:rPr lang="en-US" sz="1600" baseline="0" dirty="0"/>
              <a:t>E.g. </a:t>
            </a:r>
            <a:r>
              <a:rPr lang="en-US" sz="1600" baseline="0" dirty="0" err="1"/>
              <a:t>recompute</a:t>
            </a:r>
            <a:r>
              <a:rPr lang="en-US" sz="1600" baseline="0" dirty="0"/>
              <a:t> loops not </a:t>
            </a:r>
            <a:r>
              <a:rPr lang="en-US" sz="1600" baseline="0" dirty="0" err="1"/>
              <a:t>vectorized</a:t>
            </a:r>
            <a:r>
              <a:rPr lang="en-US" sz="1600" baseline="0" dirty="0"/>
              <a:t> yet …</a:t>
            </a:r>
          </a:p>
          <a:p>
            <a:pPr marL="541338" lvl="1" indent="-271463"/>
            <a:r>
              <a:rPr lang="en-US" sz="1600" baseline="0" dirty="0"/>
              <a:t>Little hope for auto-</a:t>
            </a:r>
            <a:r>
              <a:rPr lang="en-US" sz="1600" baseline="0" dirty="0" err="1"/>
              <a:t>vectorization</a:t>
            </a:r>
            <a:endParaRPr lang="en-US" sz="1600" baseline="0" dirty="0"/>
          </a:p>
          <a:p>
            <a:pPr marL="541338" lvl="1" indent="-271463"/>
            <a:r>
              <a:rPr lang="en-US" sz="1600" baseline="0" dirty="0"/>
              <a:t>SIMD </a:t>
            </a:r>
            <a:r>
              <a:rPr lang="en-US" sz="1600" baseline="0" dirty="0" err="1"/>
              <a:t>Vectorization</a:t>
            </a:r>
            <a:r>
              <a:rPr lang="en-US" sz="1600" baseline="0" dirty="0"/>
              <a:t> certainly possible using </a:t>
            </a:r>
            <a:r>
              <a:rPr lang="en-US" sz="1600" baseline="0" dirty="0" err="1"/>
              <a:t>Vectorization</a:t>
            </a:r>
            <a:r>
              <a:rPr lang="en-US" sz="1600" baseline="0" dirty="0"/>
              <a:t> library (e.g. </a:t>
            </a:r>
            <a:r>
              <a:rPr lang="en-US" sz="1600" baseline="0" dirty="0" err="1"/>
              <a:t>Vc</a:t>
            </a:r>
            <a:r>
              <a:rPr lang="en-US" sz="1600" baseline="0" dirty="0"/>
              <a:t> or </a:t>
            </a:r>
            <a:r>
              <a:rPr lang="en-US" sz="1600" baseline="0" dirty="0" err="1"/>
              <a:t>Boost.simd</a:t>
            </a:r>
            <a:r>
              <a:rPr lang="en-US" sz="1600" baseline="0" dirty="0"/>
              <a:t> in NT</a:t>
            </a:r>
            <a:r>
              <a:rPr lang="en-US" sz="1600" baseline="30000" dirty="0"/>
              <a:t>2</a:t>
            </a:r>
            <a:r>
              <a:rPr lang="en-US" sz="1600" baseline="0" dirty="0"/>
              <a:t>). Expect speedup x2 on Turing, x4 on Hopper</a:t>
            </a:r>
          </a:p>
          <a:p>
            <a:pPr marL="269875" indent="-269875"/>
            <a:r>
              <a:rPr lang="en-US" sz="1800" baseline="0" dirty="0"/>
              <a:t>Nontrivial code requires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3832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gain?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55577" y="1916832"/>
            <a:ext cx="1656184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err="1"/>
              <a:t>nAtoms</a:t>
            </a:r>
            <a:endParaRPr lang="nl-NL" b="1" baseline="0" dirty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50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150  (x3)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500  (x10)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699793" y="1916832"/>
            <a:ext cx="2016224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/>
              <a:t>O(N</a:t>
            </a:r>
            <a:r>
              <a:rPr lang="nl-NL" b="1" baseline="30000" dirty="0"/>
              <a:t>2</a:t>
            </a:r>
            <a:r>
              <a:rPr lang="nl-NL" b="1" baseline="0" dirty="0"/>
              <a:t>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86</a:t>
            </a:r>
          </a:p>
          <a:p>
            <a:pPr marL="457200" indent="-457200" fontAlgn="t">
              <a:buFontTx/>
              <a:buAutoNum type="arabicPlain" startAt="747"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    (x9)</a:t>
            </a:r>
          </a:p>
          <a:p>
            <a:pPr marL="0" indent="0" fontAlgn="t"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8616  (x100)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60033" y="1916832"/>
            <a:ext cx="1800200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/>
              <a:t>O(N)</a:t>
            </a:r>
            <a:endParaRPr lang="nl-NL" baseline="0" dirty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5.7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17.3  (x3)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57     (x10)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732240" y="1916832"/>
            <a:ext cx="1800200" cy="187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="1" baseline="0" dirty="0" err="1"/>
              <a:t>Speedup</a:t>
            </a:r>
            <a:endParaRPr lang="nl-NL" baseline="0" dirty="0"/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15.1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43.2</a:t>
            </a:r>
          </a:p>
          <a:p>
            <a:pPr marL="0" indent="0" fontAlgn="t">
              <a:buFontTx/>
              <a:buNone/>
              <a:tabLst>
                <a:tab pos="1795463" algn="l"/>
                <a:tab pos="3941763" algn="l"/>
                <a:tab pos="5737225" algn="l"/>
              </a:tabLst>
            </a:pPr>
            <a:r>
              <a:rPr lang="nl-NL" baseline="0" dirty="0"/>
              <a:t>151.2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403648" y="2708920"/>
            <a:ext cx="936104" cy="936104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652120" y="2708920"/>
            <a:ext cx="936104" cy="936104"/>
          </a:xfrm>
          <a:prstGeom prst="roundRect">
            <a:avLst/>
          </a:prstGeom>
          <a:noFill/>
          <a:ln w="9525" cap="flat" cmpd="sng" algn="ctr">
            <a:solidFill>
              <a:srgbClr val="003D6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3D62"/>
              </a:solidFill>
              <a:latin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11560" y="3933056"/>
            <a:ext cx="7488831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12001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r>
              <a:rPr lang="en-US" baseline="0" dirty="0"/>
              <a:t>Always look for O(N) algorithms if problem size is likely to grow in the future</a:t>
            </a:r>
          </a:p>
          <a:p>
            <a:r>
              <a:rPr lang="en-US" baseline="0" dirty="0"/>
              <a:t>Always start with the simplest algorithm so you have a reference for correctness testing</a:t>
            </a:r>
          </a:p>
        </p:txBody>
      </p:sp>
    </p:spTree>
    <p:extLst>
      <p:ext uri="{BB962C8B-B14F-4D97-AF65-F5344CB8AC3E}">
        <p14:creationId xmlns:p14="http://schemas.microsoft.com/office/powerpoint/2010/main" val="266972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with </a:t>
            </a:r>
            <a:r>
              <a:rPr lang="en-US" dirty="0" err="1"/>
              <a:t>PerfExpert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400" dirty="0" err="1">
                <a:solidFill>
                  <a:srgbClr val="1F497D"/>
                </a:solidFill>
                <a:cs typeface="Arial Rounded MT Bold"/>
              </a:rPr>
              <a:t>PerfExpert</a:t>
            </a:r>
            <a:r>
              <a:rPr lang="en-US" sz="2400" dirty="0">
                <a:solidFill>
                  <a:srgbClr val="1F497D"/>
                </a:solidFill>
                <a:cs typeface="Arial Rounded MT Bold"/>
              </a:rPr>
              <a:t> is a tool that combines a simple user interface with a sophisticated analysis engine to: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Detect and diagnose the causes for core, socket, and node-level performance issues.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Provide a performance analysis report and suggestions for remediation.</a:t>
            </a:r>
          </a:p>
          <a:p>
            <a:pPr marL="608013" lvl="1" indent="-342900"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2100" dirty="0">
                <a:solidFill>
                  <a:srgbClr val="1F497D"/>
                </a:solidFill>
                <a:cs typeface="Arial Rounded MT Bold"/>
              </a:rPr>
              <a:t>Apply pattern-based software transformations to enhance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8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with </a:t>
            </a:r>
            <a:r>
              <a:rPr lang="en-US" dirty="0" err="1"/>
              <a:t>PerfExpert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052736"/>
            <a:ext cx="8964488" cy="4235074"/>
          </a:xfrm>
          <a:prstGeom prst="rect">
            <a:avLst/>
          </a:prstGeom>
          <a:noFill/>
        </p:spPr>
        <p:txBody>
          <a:bodyPr wrap="square" lIns="79316" tIns="39658" rIns="79316" bIns="39658" rtlCol="0">
            <a:spAutoFit/>
          </a:bodyPr>
          <a:lstStyle/>
          <a:p>
            <a:pPr>
              <a:spcBef>
                <a:spcPts val="600"/>
              </a:spcBef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600" baseline="0" dirty="0" err="1">
                <a:solidFill>
                  <a:srgbClr val="1F497D"/>
                </a:solidFill>
                <a:latin typeface="+mn-lt"/>
                <a:cs typeface="Arial Rounded MT Bold"/>
              </a:rPr>
              <a:t>PerfExpert</a:t>
            </a:r>
            <a:r>
              <a:rPr lang="en-US" sz="1600" baseline="0" dirty="0">
                <a:solidFill>
                  <a:srgbClr val="1F497D"/>
                </a:solidFill>
                <a:latin typeface="+mn-lt"/>
                <a:cs typeface="Arial Rounded MT Bold"/>
              </a:rPr>
              <a:t> output of </a:t>
            </a:r>
            <a:r>
              <a:rPr lang="en-US" sz="1600" baseline="0" dirty="0">
                <a:solidFill>
                  <a:srgbClr val="C3251F"/>
                </a:solidFill>
                <a:latin typeface="+mn-lt"/>
                <a:cs typeface="Arial Rounded MT Bold"/>
              </a:rPr>
              <a:t>inner loop</a:t>
            </a:r>
            <a:r>
              <a:rPr lang="en-US" sz="1600" baseline="0" dirty="0">
                <a:solidFill>
                  <a:srgbClr val="1F497D"/>
                </a:solidFill>
                <a:latin typeface="+mn-lt"/>
                <a:cs typeface="Arial Rounded MT Bold"/>
              </a:rPr>
              <a:t> above: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endParaRPr lang="en-US" sz="1600" baseline="0" dirty="0">
              <a:solidFill>
                <a:srgbClr val="1F497D"/>
              </a:solidFill>
              <a:latin typeface="Courier New"/>
              <a:cs typeface="Courier New"/>
            </a:endParaRP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Loop in function </a:t>
            </a:r>
            <a:r>
              <a:rPr lang="en-US" sz="1400" b="1" baseline="0" dirty="0">
                <a:solidFill>
                  <a:srgbClr val="C3251F"/>
                </a:solidFill>
                <a:latin typeface="Courier New"/>
                <a:cs typeface="Courier New"/>
              </a:rPr>
              <a:t>__svml_pow2_h9</a:t>
            </a:r>
            <a:r>
              <a:rPr lang="en-US" sz="1400" b="1" baseline="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in ~unknown-file~:0 (68.58% of the total runtime)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===============================================================================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ratio to total </a:t>
            </a:r>
            <a:r>
              <a:rPr lang="en-US" sz="1400" baseline="0" dirty="0" err="1">
                <a:solidFill>
                  <a:srgbClr val="1F497D"/>
                </a:solidFill>
                <a:latin typeface="Courier New"/>
                <a:cs typeface="Courier New"/>
              </a:rPr>
              <a:t>instrns</a:t>
            </a: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   %  0..........25..........50..........75..........100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floating point      100.0 **************************************************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data accesses        25.4 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GFLOPS (% max)        27.3 **************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packed               15.2 ********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scalar               12.1 ******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-------------------------------------------------------------------------------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performance assessment  LCPI good.......okay........fair........poor........bad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overall               0.58 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* data accesses         0.91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L1d hits             0.89 &gt;&gt;&gt;&gt;&gt;&gt;&gt;&gt;&gt;&gt;&gt;&gt;&gt;&gt;&gt;&gt;&gt;&gt;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L2d hits             0.02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L3d hits  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 - LLC misses           0.00 </a:t>
            </a:r>
          </a:p>
          <a:p>
            <a:pPr>
              <a:tabLst>
                <a:tab pos="308451" algn="l"/>
                <a:tab pos="627917" algn="l"/>
                <a:tab pos="936368" algn="l"/>
                <a:tab pos="1244819" algn="l"/>
                <a:tab pos="3888685" algn="l"/>
                <a:tab pos="5056390" algn="l"/>
                <a:tab pos="5441954" algn="l"/>
                <a:tab pos="5838534" algn="l"/>
              </a:tabLst>
            </a:pPr>
            <a:r>
              <a:rPr lang="en-US" sz="1400" baseline="0" dirty="0">
                <a:solidFill>
                  <a:srgbClr val="1F497D"/>
                </a:solidFill>
                <a:latin typeface="Courier New"/>
                <a:cs typeface="Courier New"/>
              </a:rPr>
              <a:t>…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79712" y="1556792"/>
            <a:ext cx="1656184" cy="324039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96138" y="2348880"/>
            <a:ext cx="3132000" cy="1006756"/>
          </a:xfrm>
          <a:prstGeom prst="roundRect">
            <a:avLst>
              <a:gd name="adj" fmla="val 12385"/>
            </a:avLst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The program spends 69% evaluating </a:t>
            </a:r>
            <a:r>
              <a:rPr lang="en-US" sz="1400" baseline="0" dirty="0" err="1">
                <a:solidFill>
                  <a:srgbClr val="003D62"/>
                </a:solidFill>
              </a:rPr>
              <a:t>std</a:t>
            </a:r>
            <a:r>
              <a:rPr lang="en-US" sz="1400" baseline="0" dirty="0">
                <a:solidFill>
                  <a:srgbClr val="003D62"/>
                </a:solidFill>
              </a:rPr>
              <a:t>::</a:t>
            </a:r>
            <a:r>
              <a:rPr lang="en-US" sz="1400" baseline="0" dirty="0" err="1">
                <a:solidFill>
                  <a:srgbClr val="003D62"/>
                </a:solidFill>
              </a:rPr>
              <a:t>pow</a:t>
            </a:r>
            <a:r>
              <a:rPr lang="en-US" sz="1400" baseline="0" dirty="0">
                <a:solidFill>
                  <a:srgbClr val="003D62"/>
                </a:solidFill>
              </a:rPr>
              <a:t>(.,.)</a:t>
            </a:r>
          </a:p>
          <a:p>
            <a:r>
              <a:rPr lang="en-US" sz="1400" baseline="0" dirty="0">
                <a:solidFill>
                  <a:srgbClr val="003D62"/>
                </a:solidFill>
              </a:rPr>
              <a:t>(Also 18% on </a:t>
            </a:r>
            <a:r>
              <a:rPr lang="en-US" sz="1400" baseline="0" dirty="0" err="1">
                <a:solidFill>
                  <a:srgbClr val="003D62"/>
                </a:solidFill>
              </a:rPr>
              <a:t>std</a:t>
            </a:r>
            <a:r>
              <a:rPr lang="en-US" sz="1400" baseline="0" dirty="0">
                <a:solidFill>
                  <a:srgbClr val="003D62"/>
                </a:solidFill>
              </a:rPr>
              <a:t>::</a:t>
            </a:r>
            <a:r>
              <a:rPr lang="en-US" sz="1400" baseline="0" dirty="0" err="1">
                <a:solidFill>
                  <a:srgbClr val="003D62"/>
                </a:solidFill>
              </a:rPr>
              <a:t>exp</a:t>
            </a:r>
            <a:r>
              <a:rPr lang="en-US" sz="1400" baseline="0" dirty="0">
                <a:solidFill>
                  <a:srgbClr val="003D62"/>
                </a:solidFill>
              </a:rPr>
              <a:t>(.))</a:t>
            </a:r>
          </a:p>
          <a:p>
            <a:r>
              <a:rPr lang="en-US" sz="1400" baseline="0" dirty="0">
                <a:solidFill>
                  <a:srgbClr val="003D62"/>
                </a:solidFill>
              </a:rPr>
              <a:t>These are called by </a:t>
            </a:r>
            <a:r>
              <a:rPr lang="en-US" sz="1400" i="1" baseline="0" dirty="0">
                <a:solidFill>
                  <a:srgbClr val="003D62"/>
                </a:solidFill>
                <a:cs typeface="Courier New"/>
              </a:rPr>
              <a:t>f</a:t>
            </a:r>
            <a:r>
              <a:rPr lang="en-US" sz="1400" baseline="0" dirty="0">
                <a:solidFill>
                  <a:srgbClr val="003D62"/>
                </a:solidFill>
                <a:cs typeface="Courier New"/>
              </a:rPr>
              <a:t>(</a:t>
            </a:r>
            <a:r>
              <a:rPr lang="en-US" sz="1400" i="1" baseline="0" dirty="0" err="1">
                <a:solidFill>
                  <a:srgbClr val="003D62"/>
                </a:solidFill>
                <a:cs typeface="Courier New"/>
              </a:rPr>
              <a:t>r</a:t>
            </a:r>
            <a:r>
              <a:rPr lang="en-US" sz="1400" i="1" dirty="0" err="1">
                <a:solidFill>
                  <a:srgbClr val="003D62"/>
                </a:solidFill>
                <a:cs typeface="Courier New"/>
              </a:rPr>
              <a:t>ij</a:t>
            </a:r>
            <a:r>
              <a:rPr lang="en-US" sz="1400" baseline="0" dirty="0">
                <a:solidFill>
                  <a:srgbClr val="003D62"/>
                </a:solidFill>
                <a:cs typeface="Courier New"/>
              </a:rPr>
              <a:t>).</a:t>
            </a:r>
            <a:endParaRPr lang="en-US" sz="1400" baseline="0" dirty="0">
              <a:solidFill>
                <a:srgbClr val="003D62"/>
              </a:solidFill>
            </a:endParaRPr>
          </a:p>
        </p:txBody>
      </p:sp>
      <p:cxnSp>
        <p:nvCxnSpPr>
          <p:cNvPr id="8" name="Straight Connector 7"/>
          <p:cNvCxnSpPr>
            <a:stCxn id="6" idx="3"/>
            <a:endCxn id="7" idx="1"/>
          </p:cNvCxnSpPr>
          <p:nvPr/>
        </p:nvCxnSpPr>
        <p:spPr>
          <a:xfrm>
            <a:off x="3635896" y="1718812"/>
            <a:ext cx="2160242" cy="1133446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51520" y="2239200"/>
            <a:ext cx="3096344" cy="432048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96138" y="3789040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The program is compute bound (as expected).</a:t>
            </a:r>
          </a:p>
        </p:txBody>
      </p:sp>
      <p:cxnSp>
        <p:nvCxnSpPr>
          <p:cNvPr id="11" name="Straight Connector 10"/>
          <p:cNvCxnSpPr>
            <a:stCxn id="9" idx="3"/>
            <a:endCxn id="10" idx="1"/>
          </p:cNvCxnSpPr>
          <p:nvPr/>
        </p:nvCxnSpPr>
        <p:spPr>
          <a:xfrm>
            <a:off x="3347864" y="2455224"/>
            <a:ext cx="2448274" cy="1612387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23528" y="3068961"/>
            <a:ext cx="3024336" cy="251305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99560" y="5085184"/>
            <a:ext cx="3132000" cy="792088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no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Roughly half of the instructions is still scalar, although </a:t>
            </a:r>
            <a:r>
              <a:rPr lang="en-US" sz="1400" baseline="0" dirty="0" err="1">
                <a:solidFill>
                  <a:srgbClr val="003D62"/>
                </a:solidFill>
              </a:rPr>
              <a:t>pow</a:t>
            </a:r>
            <a:r>
              <a:rPr lang="en-US" sz="1400" baseline="0" dirty="0">
                <a:solidFill>
                  <a:srgbClr val="003D62"/>
                </a:solidFill>
              </a:rPr>
              <a:t> and </a:t>
            </a:r>
            <a:r>
              <a:rPr lang="en-US" sz="1400" baseline="0" dirty="0" err="1">
                <a:solidFill>
                  <a:srgbClr val="003D62"/>
                </a:solidFill>
              </a:rPr>
              <a:t>exp</a:t>
            </a:r>
            <a:r>
              <a:rPr lang="en-US" sz="1400" baseline="0" dirty="0">
                <a:solidFill>
                  <a:srgbClr val="003D62"/>
                </a:solidFill>
              </a:rPr>
              <a:t> are </a:t>
            </a:r>
            <a:r>
              <a:rPr lang="en-US" sz="1400" baseline="0" dirty="0" err="1">
                <a:solidFill>
                  <a:srgbClr val="003D62"/>
                </a:solidFill>
              </a:rPr>
              <a:t>vectorized</a:t>
            </a:r>
            <a:r>
              <a:rPr lang="en-US" sz="1400" baseline="0" dirty="0">
                <a:solidFill>
                  <a:srgbClr val="003D62"/>
                </a:solidFill>
              </a:rPr>
              <a:t> (</a:t>
            </a:r>
            <a:r>
              <a:rPr lang="en-US" sz="1400" baseline="0" dirty="0" err="1">
                <a:solidFill>
                  <a:srgbClr val="003D62"/>
                </a:solidFill>
              </a:rPr>
              <a:t>svml</a:t>
            </a:r>
            <a:r>
              <a:rPr lang="en-US" sz="1400" baseline="0" dirty="0">
                <a:solidFill>
                  <a:srgbClr val="003D62"/>
                </a:solidFill>
              </a:rPr>
              <a:t> prefix).</a:t>
            </a:r>
          </a:p>
        </p:txBody>
      </p:sp>
      <p:cxnSp>
        <p:nvCxnSpPr>
          <p:cNvPr id="14" name="Straight Connector 13"/>
          <p:cNvCxnSpPr>
            <a:stCxn id="12" idx="3"/>
            <a:endCxn id="13" idx="1"/>
          </p:cNvCxnSpPr>
          <p:nvPr/>
        </p:nvCxnSpPr>
        <p:spPr>
          <a:xfrm>
            <a:off x="3347864" y="3194614"/>
            <a:ext cx="2451696" cy="2286614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51520" y="4149080"/>
            <a:ext cx="3096344" cy="252024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96138" y="5968203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Data fits in L1d cache </a:t>
            </a:r>
            <a:br>
              <a:rPr lang="en-US" sz="1400" baseline="0" dirty="0">
                <a:solidFill>
                  <a:srgbClr val="003D62"/>
                </a:solidFill>
              </a:rPr>
            </a:br>
            <a:r>
              <a:rPr lang="en-US" sz="1400" baseline="0" dirty="0">
                <a:solidFill>
                  <a:srgbClr val="003D62"/>
                </a:solidFill>
              </a:rPr>
              <a:t>(as expected).</a:t>
            </a:r>
          </a:p>
        </p:txBody>
      </p:sp>
      <p:cxnSp>
        <p:nvCxnSpPr>
          <p:cNvPr id="17" name="Straight Connector 16"/>
          <p:cNvCxnSpPr>
            <a:stCxn id="15" idx="3"/>
            <a:endCxn id="16" idx="1"/>
          </p:cNvCxnSpPr>
          <p:nvPr/>
        </p:nvCxnSpPr>
        <p:spPr>
          <a:xfrm>
            <a:off x="3347864" y="4275092"/>
            <a:ext cx="2448274" cy="1971682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51520" y="3717032"/>
            <a:ext cx="4536504" cy="252024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96138" y="4437112"/>
            <a:ext cx="3132000" cy="557141"/>
          </a:xfrm>
          <a:prstGeom prst="roundRect">
            <a:avLst/>
          </a:prstGeom>
          <a:noFill/>
          <a:ln>
            <a:solidFill>
              <a:srgbClr val="C3251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979" tIns="35990" rIns="35990" bIns="35990" rtlCol="0" anchor="t" anchorCtr="0">
            <a:spAutoFit/>
          </a:bodyPr>
          <a:lstStyle/>
          <a:p>
            <a:r>
              <a:rPr lang="en-US" sz="1400" baseline="0" dirty="0">
                <a:solidFill>
                  <a:srgbClr val="003D62"/>
                </a:solidFill>
              </a:rPr>
              <a:t>The overall performance is considered okay</a:t>
            </a:r>
          </a:p>
        </p:txBody>
      </p:sp>
      <p:cxnSp>
        <p:nvCxnSpPr>
          <p:cNvPr id="20" name="Straight Connector 19"/>
          <p:cNvCxnSpPr>
            <a:stCxn id="18" idx="3"/>
            <a:endCxn id="19" idx="1"/>
          </p:cNvCxnSpPr>
          <p:nvPr/>
        </p:nvCxnSpPr>
        <p:spPr>
          <a:xfrm>
            <a:off x="4788024" y="3843044"/>
            <a:ext cx="1008114" cy="872639"/>
          </a:xfrm>
          <a:prstGeom prst="line">
            <a:avLst/>
          </a:prstGeom>
          <a:ln w="9525">
            <a:solidFill>
              <a:srgbClr val="C3251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23528" y="5301209"/>
            <a:ext cx="4248472" cy="1080119"/>
          </a:xfrm>
          <a:prstGeom prst="roundRect">
            <a:avLst>
              <a:gd name="adj" fmla="val 0"/>
            </a:avLst>
          </a:prstGeom>
          <a:noFill/>
          <a:ln>
            <a:solidFill>
              <a:srgbClr val="003D6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1979" tIns="35990" rIns="35990" bIns="35990" rtlCol="0" anchor="t" anchorCtr="0">
            <a:noAutofit/>
          </a:bodyPr>
          <a:lstStyle/>
          <a:p>
            <a:r>
              <a:rPr lang="en-US" sz="1600" baseline="0" dirty="0">
                <a:solidFill>
                  <a:srgbClr val="003D62"/>
                </a:solidFill>
              </a:rPr>
              <a:t>Still room for improvement?</a:t>
            </a:r>
          </a:p>
          <a:p>
            <a:pPr marL="285750" indent="-285750">
              <a:buFont typeface="Arial"/>
              <a:buChar char="•"/>
            </a:pPr>
            <a:r>
              <a:rPr lang="en-US" sz="1600" baseline="0" dirty="0">
                <a:solidFill>
                  <a:srgbClr val="003D62"/>
                </a:solidFill>
              </a:rPr>
              <a:t>Interaction potential very expensive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baseline="0" dirty="0">
                <a:solidFill>
                  <a:srgbClr val="003D62"/>
                </a:solidFill>
              </a:rPr>
              <a:t>2 </a:t>
            </a:r>
            <a:r>
              <a:rPr lang="en-US" sz="1600" baseline="0" dirty="0" err="1">
                <a:solidFill>
                  <a:srgbClr val="003D62"/>
                </a:solidFill>
              </a:rPr>
              <a:t>pow</a:t>
            </a:r>
            <a:r>
              <a:rPr lang="en-US" sz="1600" baseline="0" dirty="0">
                <a:solidFill>
                  <a:srgbClr val="003D62"/>
                </a:solidFill>
              </a:rPr>
              <a:t>, 2 </a:t>
            </a:r>
            <a:r>
              <a:rPr lang="en-US" sz="1600" baseline="0" dirty="0" err="1">
                <a:solidFill>
                  <a:srgbClr val="003D62"/>
                </a:solidFill>
              </a:rPr>
              <a:t>exp</a:t>
            </a:r>
            <a:r>
              <a:rPr lang="en-US" sz="1600" baseline="0" dirty="0">
                <a:solidFill>
                  <a:srgbClr val="003D62"/>
                </a:solidFill>
              </a:rPr>
              <a:t>, 1 </a:t>
            </a:r>
            <a:r>
              <a:rPr lang="en-US" sz="1600" baseline="0" dirty="0" err="1">
                <a:solidFill>
                  <a:srgbClr val="003D62"/>
                </a:solidFill>
              </a:rPr>
              <a:t>sqrt</a:t>
            </a:r>
            <a:r>
              <a:rPr lang="en-US" sz="1600" baseline="0" dirty="0">
                <a:solidFill>
                  <a:srgbClr val="003D62"/>
                </a:solidFill>
              </a:rPr>
              <a:t>, 3 div</a:t>
            </a:r>
          </a:p>
          <a:p>
            <a:pPr marL="285750" indent="-285750">
              <a:buFont typeface="Arial"/>
              <a:buChar char="•"/>
            </a:pPr>
            <a:r>
              <a:rPr lang="en-US" sz="1600" baseline="0" dirty="0">
                <a:solidFill>
                  <a:srgbClr val="003D62"/>
                </a:solidFill>
              </a:rPr>
              <a:t>Still high fraction of scalar code</a:t>
            </a:r>
          </a:p>
          <a:p>
            <a:endParaRPr lang="en-US" sz="1600" baseline="0" dirty="0">
              <a:solidFill>
                <a:srgbClr val="003D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8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6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- Parallelization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part in the code can be parallelized?</a:t>
            </a:r>
          </a:p>
          <a:p>
            <a:pPr lvl="1"/>
            <a:r>
              <a:rPr lang="en-US" dirty="0"/>
              <a:t>Energy loop (pairs of atoms)</a:t>
            </a:r>
          </a:p>
          <a:p>
            <a:pPr lvl="2"/>
            <a:r>
              <a:rPr lang="en-US" dirty="0"/>
              <a:t>Small part of code</a:t>
            </a:r>
          </a:p>
          <a:p>
            <a:pPr lvl="2"/>
            <a:r>
              <a:rPr lang="en-US" dirty="0"/>
              <a:t>Executed most often 1125x1000x200000</a:t>
            </a:r>
          </a:p>
          <a:p>
            <a:pPr lvl="1"/>
            <a:r>
              <a:rPr lang="en-US" dirty="0"/>
              <a:t>MC sampling loop</a:t>
            </a:r>
          </a:p>
          <a:p>
            <a:pPr lvl="1"/>
            <a:r>
              <a:rPr lang="en-US" dirty="0"/>
              <a:t>Local minimum loop</a:t>
            </a:r>
          </a:p>
          <a:p>
            <a:r>
              <a:rPr lang="en-US" dirty="0"/>
              <a:t>Each can be parallelized</a:t>
            </a:r>
          </a:p>
          <a:p>
            <a:r>
              <a:rPr lang="en-US" dirty="0"/>
              <a:t>Which is best?</a:t>
            </a:r>
          </a:p>
        </p:txBody>
      </p:sp>
    </p:spTree>
    <p:extLst>
      <p:ext uri="{BB962C8B-B14F-4D97-AF65-F5344CB8AC3E}">
        <p14:creationId xmlns:p14="http://schemas.microsoft.com/office/powerpoint/2010/main" val="23204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-&gt;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Simple from programmer’s point of view</a:t>
            </a:r>
          </a:p>
          <a:p>
            <a:r>
              <a:rPr lang="en-US" dirty="0"/>
              <a:t>When using </a:t>
            </a:r>
            <a:r>
              <a:rPr lang="en-US" dirty="0" err="1"/>
              <a:t>OpenMP</a:t>
            </a:r>
            <a:r>
              <a:rPr lang="en-US" dirty="0"/>
              <a:t> always go for </a:t>
            </a:r>
            <a:r>
              <a:rPr lang="en-US" dirty="0" err="1"/>
              <a:t>intel</a:t>
            </a:r>
            <a:r>
              <a:rPr lang="en-US" dirty="0"/>
              <a:t> compiler suite overhead start/stop/synchronization is much larger for </a:t>
            </a:r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OpenMP</a:t>
            </a:r>
            <a:r>
              <a:rPr lang="en-US" dirty="0"/>
              <a:t> than for </a:t>
            </a:r>
            <a:r>
              <a:rPr lang="en-US" dirty="0" err="1"/>
              <a:t>intel</a:t>
            </a:r>
            <a:r>
              <a:rPr lang="en-US" dirty="0"/>
              <a:t>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Intel ~ 100s of cycles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 ~ 1000s of cycles</a:t>
            </a:r>
          </a:p>
          <a:p>
            <a:r>
              <a:rPr lang="en-US" dirty="0"/>
              <a:t>There are very good alternatives to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Intel Threading Building Blocks (TBB)</a:t>
            </a:r>
          </a:p>
          <a:p>
            <a:pPr lvl="1"/>
            <a:r>
              <a:rPr lang="en-US" dirty="0"/>
              <a:t>Intel </a:t>
            </a:r>
            <a:r>
              <a:rPr lang="en-US" dirty="0" err="1"/>
              <a:t>Cilk</a:t>
            </a:r>
            <a:r>
              <a:rPr lang="en-US" dirty="0"/>
              <a:t>++</a:t>
            </a:r>
          </a:p>
          <a:p>
            <a:pPr lvl="1"/>
            <a:r>
              <a:rPr lang="en-US" dirty="0"/>
              <a:t>(but not for Fortran)</a:t>
            </a:r>
          </a:p>
          <a:p>
            <a:r>
              <a:rPr lang="en-US" dirty="0"/>
              <a:t>Disadvantage = shared memory</a:t>
            </a:r>
          </a:p>
        </p:txBody>
      </p:sp>
    </p:spTree>
    <p:extLst>
      <p:ext uri="{BB962C8B-B14F-4D97-AF65-F5344CB8AC3E}">
        <p14:creationId xmlns:p14="http://schemas.microsoft.com/office/powerpoint/2010/main" val="211374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124744"/>
            <a:ext cx="8136904" cy="5472608"/>
          </a:xfrm>
        </p:spPr>
        <p:txBody>
          <a:bodyPr anchor="ctr" anchorCtr="0"/>
          <a:lstStyle/>
          <a:p>
            <a:r>
              <a:rPr lang="en-US" dirty="0"/>
              <a:t>Computers get faster anyway, no?</a:t>
            </a:r>
          </a:p>
          <a:p>
            <a:r>
              <a:rPr lang="en-US" dirty="0"/>
              <a:t>Moore’s law still holds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en-US" dirty="0"/>
              <a:t>	# of transistors on a chip doubles every 18 months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to be equivalent to 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en-US" dirty="0"/>
              <a:t>	program execution speed doubles every 18 months</a:t>
            </a:r>
          </a:p>
          <a:p>
            <a:r>
              <a:rPr lang="en-US" dirty="0"/>
              <a:t>Not any more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482" y="2708920"/>
            <a:ext cx="444475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2000" dirty="0"/>
              <a:t>// energy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615" y="1484784"/>
            <a:ext cx="7870825" cy="4481041"/>
          </a:xfrm>
        </p:spPr>
        <p:txBody>
          <a:bodyPr/>
          <a:lstStyle/>
          <a:p>
            <a:r>
              <a:rPr lang="en-US" dirty="0"/>
              <a:t>Energy loop relatively short (trip count 1225) and fine grained</a:t>
            </a:r>
          </a:p>
          <a:p>
            <a:pPr lvl="1"/>
            <a:r>
              <a:rPr lang="en-US" dirty="0"/>
              <a:t>Overhead of starting and stopping </a:t>
            </a:r>
            <a:r>
              <a:rPr lang="en-US" dirty="0" err="1"/>
              <a:t>OpenMP</a:t>
            </a:r>
            <a:r>
              <a:rPr lang="en-US" dirty="0"/>
              <a:t> threads will kill us</a:t>
            </a:r>
          </a:p>
          <a:p>
            <a:pPr lvl="1"/>
            <a:r>
              <a:rPr lang="en-US" dirty="0"/>
              <a:t>O(N) algorithm even worse</a:t>
            </a:r>
          </a:p>
        </p:txBody>
      </p:sp>
    </p:spTree>
    <p:extLst>
      <p:ext uri="{BB962C8B-B14F-4D97-AF65-F5344CB8AC3E}">
        <p14:creationId xmlns:p14="http://schemas.microsoft.com/office/powerpoint/2010/main" val="34664245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2000" dirty="0"/>
              <a:t>// MC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 sampling loop much longer (trip count 200.000) and coarse-grained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OpenMP</a:t>
            </a:r>
            <a:r>
              <a:rPr lang="en-US" dirty="0"/>
              <a:t> we should be able to run 24 threads </a:t>
            </a:r>
          </a:p>
          <a:p>
            <a:pPr lvl="2"/>
            <a:r>
              <a:rPr lang="en-US" dirty="0"/>
              <a:t>good code balance -&gt; threads can be kept busy</a:t>
            </a:r>
          </a:p>
          <a:p>
            <a:pPr lvl="2"/>
            <a:r>
              <a:rPr lang="en-US" dirty="0"/>
              <a:t>small memory footprint -&gt; everything can stay in cache</a:t>
            </a:r>
          </a:p>
          <a:p>
            <a:pPr lvl="2"/>
            <a:r>
              <a:rPr lang="en-US" dirty="0"/>
              <a:t>Ideal situation</a:t>
            </a:r>
          </a:p>
          <a:p>
            <a:pPr lvl="1"/>
            <a:r>
              <a:rPr lang="en-US" dirty="0"/>
              <a:t>Each thread would do 200.000/24 atom moves (and </a:t>
            </a:r>
            <a:r>
              <a:rPr lang="en-US" dirty="0" err="1"/>
              <a:t>Etot</a:t>
            </a:r>
            <a:r>
              <a:rPr lang="en-US" dirty="0"/>
              <a:t> computations)</a:t>
            </a:r>
          </a:p>
          <a:p>
            <a:pPr lvl="1"/>
            <a:r>
              <a:rPr lang="en-US" dirty="0"/>
              <a:t>Sufficient to amortize overhead of starting and stopping </a:t>
            </a:r>
            <a:r>
              <a:rPr lang="en-US" dirty="0" err="1"/>
              <a:t>OpenMP</a:t>
            </a:r>
            <a:r>
              <a:rPr lang="en-US" dirty="0"/>
              <a:t> threads</a:t>
            </a:r>
          </a:p>
          <a:p>
            <a:pPr lvl="1"/>
            <a:r>
              <a:rPr lang="en-US" dirty="0">
                <a:solidFill>
                  <a:srgbClr val="B2230A"/>
                </a:solidFill>
              </a:rPr>
              <a:t>This leaves quasi-Newton minimization serial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4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2000" dirty="0"/>
              <a:t>// global minimum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minimum loop small trip count (1000) but very coarse grained </a:t>
            </a:r>
          </a:p>
          <a:p>
            <a:r>
              <a:rPr lang="en-US" dirty="0"/>
              <a:t>Could be parallelized with </a:t>
            </a:r>
            <a:r>
              <a:rPr lang="en-US" dirty="0" err="1"/>
              <a:t>OpenMP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Limited to single node = 24 </a:t>
            </a:r>
            <a:r>
              <a:rPr lang="en-US" dirty="0" err="1"/>
              <a:t>OpenMP</a:t>
            </a:r>
            <a:r>
              <a:rPr lang="en-US" dirty="0"/>
              <a:t> threads</a:t>
            </a:r>
          </a:p>
          <a:p>
            <a:pPr lvl="1"/>
            <a:r>
              <a:rPr lang="en-US" dirty="0"/>
              <a:t>time to solution is 1000/24=42 x serial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172339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340768"/>
            <a:ext cx="7344815" cy="4680520"/>
          </a:xfrm>
        </p:spPr>
        <p:txBody>
          <a:bodyPr anchor="t" anchorCtr="0"/>
          <a:lstStyle/>
          <a:p>
            <a:pPr marL="0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!$ </a:t>
            </a:r>
            <a:r>
              <a:rPr lang="en-US" sz="1600" dirty="0" err="1">
                <a:solidFill>
                  <a:srgbClr val="7BA031"/>
                </a:solidFill>
              </a:rPr>
              <a:t>omp</a:t>
            </a:r>
            <a:r>
              <a:rPr lang="en-US" sz="1600" dirty="0">
                <a:solidFill>
                  <a:srgbClr val="7BA031"/>
                </a:solidFill>
              </a:rPr>
              <a:t> parallel for</a:t>
            </a:r>
          </a:p>
          <a:p>
            <a:pPr marL="0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do </a:t>
            </a:r>
            <a:r>
              <a:rPr lang="en-US" sz="1600" dirty="0" err="1"/>
              <a:t>i_run</a:t>
            </a:r>
            <a:r>
              <a:rPr lang="en-US" sz="1600" dirty="0"/>
              <a:t>=1,1000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do </a:t>
            </a:r>
            <a:r>
              <a:rPr lang="en-US" sz="1600" dirty="0" err="1">
                <a:solidFill>
                  <a:srgbClr val="7BA031"/>
                </a:solidFill>
              </a:rPr>
              <a:t>i_mcs</a:t>
            </a:r>
            <a:r>
              <a:rPr lang="en-US" sz="1600" dirty="0">
                <a:solidFill>
                  <a:srgbClr val="7BA031"/>
                </a:solidFill>
              </a:rPr>
              <a:t>=1,200000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>
                <a:solidFill>
                  <a:srgbClr val="B80B1D"/>
                </a:solidFill>
              </a:rPr>
              <a:t>Etot</a:t>
            </a:r>
            <a:r>
              <a:rPr lang="en-US" sz="1600" dirty="0">
                <a:solidFill>
                  <a:srgbClr val="B80B1D"/>
                </a:solidFill>
              </a:rPr>
              <a:t>=0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do </a:t>
            </a:r>
            <a:r>
              <a:rPr lang="en-US" sz="1600" dirty="0" err="1">
                <a:solidFill>
                  <a:srgbClr val="B80B1D"/>
                </a:solidFill>
              </a:rPr>
              <a:t>i</a:t>
            </a:r>
            <a:r>
              <a:rPr lang="en-US" sz="1600" dirty="0">
                <a:solidFill>
                  <a:srgbClr val="B80B1D"/>
                </a:solidFill>
              </a:rPr>
              <a:t>=1,n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do j=i+1,n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	</a:t>
            </a:r>
            <a:r>
              <a:rPr lang="en-US" sz="1600" dirty="0" err="1">
                <a:solidFill>
                  <a:srgbClr val="B80B1D"/>
                </a:solidFill>
              </a:rPr>
              <a:t>Etot</a:t>
            </a:r>
            <a:r>
              <a:rPr lang="en-US" sz="1600" dirty="0">
                <a:solidFill>
                  <a:srgbClr val="B80B1D"/>
                </a:solidFill>
              </a:rPr>
              <a:t> = </a:t>
            </a:r>
            <a:r>
              <a:rPr lang="en-US" sz="1600" dirty="0" err="1">
                <a:solidFill>
                  <a:srgbClr val="B80B1D"/>
                </a:solidFill>
              </a:rPr>
              <a:t>Etot</a:t>
            </a:r>
            <a:r>
              <a:rPr lang="en-US" sz="1600" dirty="0">
                <a:solidFill>
                  <a:srgbClr val="B80B1D"/>
                </a:solidFill>
              </a:rPr>
              <a:t> + f(</a:t>
            </a:r>
            <a:r>
              <a:rPr lang="en-US" sz="1600" dirty="0" err="1">
                <a:solidFill>
                  <a:srgbClr val="B80B1D"/>
                </a:solidFill>
              </a:rPr>
              <a:t>r</a:t>
            </a:r>
            <a:r>
              <a:rPr lang="en-US" sz="1600" baseline="-25000" dirty="0" err="1">
                <a:solidFill>
                  <a:srgbClr val="B80B1D"/>
                </a:solidFill>
              </a:rPr>
              <a:t>ij</a:t>
            </a:r>
            <a:r>
              <a:rPr lang="en-US" sz="1600" dirty="0">
                <a:solidFill>
                  <a:srgbClr val="B80B1D"/>
                </a:solidFill>
              </a:rPr>
              <a:t>)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keep lowest energy configuration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end do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improve local minimum with NR</a:t>
            </a:r>
          </a:p>
          <a:p>
            <a:pPr marL="0" lvl="1" indent="0">
              <a:spcBef>
                <a:spcPts val="600"/>
              </a:spcBef>
              <a:buNone/>
              <a:tabLst>
                <a:tab pos="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end do</a:t>
            </a: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keep lowest energy configuration</a:t>
            </a: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!$ </a:t>
            </a:r>
            <a:r>
              <a:rPr lang="en-US" sz="1600" dirty="0" err="1">
                <a:solidFill>
                  <a:srgbClr val="7BA031"/>
                </a:solidFill>
              </a:rPr>
              <a:t>omp</a:t>
            </a:r>
            <a:r>
              <a:rPr lang="en-US" sz="1600" dirty="0">
                <a:solidFill>
                  <a:srgbClr val="7BA031"/>
                </a:solidFill>
              </a:rPr>
              <a:t> parallel </a:t>
            </a:r>
            <a:r>
              <a:rPr lang="en-US" sz="1600" dirty="0" err="1">
                <a:solidFill>
                  <a:srgbClr val="7BA031"/>
                </a:solidFill>
              </a:rPr>
              <a:t>endfor</a:t>
            </a:r>
            <a:endParaRPr lang="en-US" sz="1600" dirty="0">
              <a:solidFill>
                <a:srgbClr val="7BA031"/>
              </a:solidFill>
            </a:endParaRP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827584" y="2060853"/>
            <a:ext cx="3456376" cy="3168347"/>
          </a:xfrm>
          <a:prstGeom prst="rect">
            <a:avLst/>
          </a:prstGeom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solidFill>
                  <a:srgbClr val="7BA031"/>
                </a:solidFill>
              </a:ln>
              <a:solidFill>
                <a:srgbClr val="660066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11560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105329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599098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092867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586636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06794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080405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57417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220072" y="2924944"/>
            <a:ext cx="2532995" cy="110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aseline="0" dirty="0" err="1">
                <a:solidFill>
                  <a:srgbClr val="7BA031"/>
                </a:solidFill>
                <a:latin typeface="+mn-lt"/>
              </a:rPr>
              <a:t>OpenMP</a:t>
            </a:r>
            <a:r>
              <a:rPr lang="en-US" baseline="0" dirty="0">
                <a:solidFill>
                  <a:srgbClr val="7BA031"/>
                </a:solidFill>
                <a:latin typeface="+mn-lt"/>
              </a:rPr>
              <a:t> threads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err="1">
                <a:solidFill>
                  <a:srgbClr val="7BA031"/>
                </a:solidFill>
                <a:latin typeface="+mn-lt"/>
              </a:rPr>
              <a:t>Westmere</a:t>
            </a:r>
            <a:r>
              <a:rPr lang="en-US" baseline="0" dirty="0">
                <a:solidFill>
                  <a:srgbClr val="7BA031"/>
                </a:solidFill>
                <a:latin typeface="+mn-lt"/>
              </a:rPr>
              <a:t> 24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>
                <a:solidFill>
                  <a:srgbClr val="7BA031"/>
                </a:solidFill>
                <a:latin typeface="+mn-lt"/>
              </a:rPr>
              <a:t>Ivy Bridge 40</a:t>
            </a:r>
          </a:p>
        </p:txBody>
      </p:sp>
    </p:spTree>
    <p:extLst>
      <p:ext uri="{BB962C8B-B14F-4D97-AF65-F5344CB8AC3E}">
        <p14:creationId xmlns:p14="http://schemas.microsoft.com/office/powerpoint/2010/main" val="23307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dirty="0"/>
              <a:t>// global minimum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Think!</a:t>
            </a:r>
          </a:p>
          <a:p>
            <a:r>
              <a:rPr lang="en-US" dirty="0"/>
              <a:t>Global minimum loop iterations are completely independent – no communication between iterations</a:t>
            </a:r>
          </a:p>
          <a:p>
            <a:r>
              <a:rPr lang="en-US" dirty="0"/>
              <a:t>Apply process parallelism</a:t>
            </a:r>
          </a:p>
        </p:txBody>
      </p:sp>
    </p:spTree>
    <p:extLst>
      <p:ext uri="{BB962C8B-B14F-4D97-AF65-F5344CB8AC3E}">
        <p14:creationId xmlns:p14="http://schemas.microsoft.com/office/powerpoint/2010/main" val="106963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2000" dirty="0"/>
              <a:t>process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Strip outer loop from program</a:t>
            </a:r>
          </a:p>
          <a:p>
            <a:pPr lvl="1"/>
            <a:r>
              <a:rPr lang="en-US" dirty="0"/>
              <a:t>new program computes single local minimum</a:t>
            </a:r>
          </a:p>
          <a:p>
            <a:r>
              <a:rPr lang="en-US" dirty="0"/>
              <a:t>Run this program 1000 times </a:t>
            </a:r>
          </a:p>
          <a:p>
            <a:pPr lvl="1"/>
            <a:r>
              <a:rPr lang="en-US" dirty="0"/>
              <a:t>Worker framework – can be done with one job</a:t>
            </a:r>
          </a:p>
          <a:p>
            <a:pPr lvl="1"/>
            <a:r>
              <a:rPr lang="en-US" dirty="0" err="1"/>
              <a:t>Westmere</a:t>
            </a:r>
            <a:r>
              <a:rPr lang="en-US" dirty="0"/>
              <a:t> node can run 24 instances of program simultaneously</a:t>
            </a:r>
          </a:p>
          <a:p>
            <a:r>
              <a:rPr lang="en-US" dirty="0"/>
              <a:t>Use a script (python, bash) to process the output of the jobs to pick the global minimum </a:t>
            </a:r>
          </a:p>
        </p:txBody>
      </p:sp>
    </p:spTree>
    <p:extLst>
      <p:ext uri="{BB962C8B-B14F-4D97-AF65-F5344CB8AC3E}">
        <p14:creationId xmlns:p14="http://schemas.microsoft.com/office/powerpoint/2010/main" val="278500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3" y="1700808"/>
            <a:ext cx="7344815" cy="4464496"/>
          </a:xfrm>
        </p:spPr>
        <p:txBody>
          <a:bodyPr anchor="t" anchorCtr="0"/>
          <a:lstStyle/>
          <a:p>
            <a:pPr marL="0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do </a:t>
            </a:r>
            <a:r>
              <a:rPr lang="en-US" sz="1600" dirty="0" err="1"/>
              <a:t>i_run</a:t>
            </a:r>
            <a:r>
              <a:rPr lang="en-US" sz="1600" dirty="0"/>
              <a:t>=1,1000 // worker framework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do </a:t>
            </a:r>
            <a:r>
              <a:rPr lang="en-US" sz="1600" dirty="0" err="1">
                <a:solidFill>
                  <a:srgbClr val="7BA031"/>
                </a:solidFill>
              </a:rPr>
              <a:t>i_mcs</a:t>
            </a:r>
            <a:r>
              <a:rPr lang="en-US" sz="1600" dirty="0">
                <a:solidFill>
                  <a:srgbClr val="7BA031"/>
                </a:solidFill>
              </a:rPr>
              <a:t>=1,200000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 err="1">
                <a:solidFill>
                  <a:srgbClr val="B80B1D"/>
                </a:solidFill>
              </a:rPr>
              <a:t>Etot</a:t>
            </a:r>
            <a:r>
              <a:rPr lang="en-US" sz="1600" dirty="0">
                <a:solidFill>
                  <a:srgbClr val="B80B1D"/>
                </a:solidFill>
              </a:rPr>
              <a:t>=0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do </a:t>
            </a:r>
            <a:r>
              <a:rPr lang="en-US" sz="1600" dirty="0" err="1">
                <a:solidFill>
                  <a:srgbClr val="B80B1D"/>
                </a:solidFill>
              </a:rPr>
              <a:t>i</a:t>
            </a:r>
            <a:r>
              <a:rPr lang="en-US" sz="1600" dirty="0">
                <a:solidFill>
                  <a:srgbClr val="B80B1D"/>
                </a:solidFill>
              </a:rPr>
              <a:t>=1,n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do j=i+1,n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	</a:t>
            </a:r>
            <a:r>
              <a:rPr lang="en-US" sz="1600" dirty="0" err="1">
                <a:solidFill>
                  <a:srgbClr val="B80B1D"/>
                </a:solidFill>
              </a:rPr>
              <a:t>Etot</a:t>
            </a:r>
            <a:r>
              <a:rPr lang="en-US" sz="1600" dirty="0">
                <a:solidFill>
                  <a:srgbClr val="B80B1D"/>
                </a:solidFill>
              </a:rPr>
              <a:t> = </a:t>
            </a:r>
            <a:r>
              <a:rPr lang="en-US" sz="1600" dirty="0" err="1">
                <a:solidFill>
                  <a:srgbClr val="B80B1D"/>
                </a:solidFill>
              </a:rPr>
              <a:t>Etot</a:t>
            </a:r>
            <a:r>
              <a:rPr lang="en-US" sz="1600" dirty="0">
                <a:solidFill>
                  <a:srgbClr val="B80B1D"/>
                </a:solidFill>
              </a:rPr>
              <a:t> + f(</a:t>
            </a:r>
            <a:r>
              <a:rPr lang="en-US" sz="1600" dirty="0" err="1">
                <a:solidFill>
                  <a:srgbClr val="B80B1D"/>
                </a:solidFill>
              </a:rPr>
              <a:t>r</a:t>
            </a:r>
            <a:r>
              <a:rPr lang="en-US" sz="1600" baseline="-25000" dirty="0" err="1">
                <a:solidFill>
                  <a:srgbClr val="B80B1D"/>
                </a:solidFill>
              </a:rPr>
              <a:t>ij</a:t>
            </a:r>
            <a:r>
              <a:rPr lang="en-US" sz="1600" dirty="0">
                <a:solidFill>
                  <a:srgbClr val="B80B1D"/>
                </a:solidFill>
              </a:rPr>
              <a:t>)</a:t>
            </a:r>
          </a:p>
          <a:p>
            <a:pPr marL="1200150" lvl="3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B80B1D"/>
                </a:solidFill>
              </a:rPr>
              <a:t>end do</a:t>
            </a:r>
          </a:p>
          <a:p>
            <a:pPr marL="857250" lvl="2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keep lowest energy configuration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end do</a:t>
            </a:r>
          </a:p>
          <a:p>
            <a:pPr marL="40005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>
                <a:solidFill>
                  <a:srgbClr val="7BA031"/>
                </a:solidFill>
              </a:rPr>
              <a:t>improve local minimum with NR</a:t>
            </a:r>
          </a:p>
          <a:p>
            <a:pPr marL="0" lvl="1" indent="0">
              <a:spcBef>
                <a:spcPts val="600"/>
              </a:spcBef>
              <a:buNone/>
              <a:tabLst>
                <a:tab pos="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end do</a:t>
            </a:r>
          </a:p>
          <a:p>
            <a:pPr marL="0" lvl="1" indent="0">
              <a:spcBef>
                <a:spcPts val="600"/>
              </a:spcBef>
              <a:buNone/>
              <a:tabLst>
                <a:tab pos="355600" algn="l"/>
                <a:tab pos="723900" algn="l"/>
                <a:tab pos="1079500" algn="l"/>
                <a:tab pos="1435100" algn="l"/>
                <a:tab pos="4483100" algn="l"/>
                <a:tab pos="5829300" algn="l"/>
                <a:tab pos="6273800" algn="l"/>
                <a:tab pos="6731000" algn="l"/>
              </a:tabLst>
            </a:pPr>
            <a:r>
              <a:rPr lang="en-US" sz="1600" dirty="0"/>
              <a:t>keep lowest energy configuration // post-processing 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827584" y="2060853"/>
            <a:ext cx="3456376" cy="3168347"/>
          </a:xfrm>
          <a:prstGeom prst="rect">
            <a:avLst/>
          </a:prstGeom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solidFill>
                  <a:srgbClr val="7BA031"/>
                </a:solidFill>
              </a:ln>
              <a:solidFill>
                <a:srgbClr val="660066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611560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105329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599098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092867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586636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06794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3080405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574174" y="1988840"/>
            <a:ext cx="432048" cy="3168000"/>
          </a:xfrm>
          <a:prstGeom prst="downArrow">
            <a:avLst/>
          </a:prstGeom>
          <a:solidFill>
            <a:srgbClr val="7BA031">
              <a:alpha val="25000"/>
            </a:srgbClr>
          </a:solidFill>
          <a:ln>
            <a:solidFill>
              <a:srgbClr val="7BA03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644008" y="2740278"/>
            <a:ext cx="400109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aseline="0" dirty="0">
                <a:solidFill>
                  <a:srgbClr val="7BA031"/>
                </a:solidFill>
                <a:latin typeface="+mn-lt"/>
              </a:rPr>
              <a:t>Now a program</a:t>
            </a:r>
          </a:p>
          <a:p>
            <a:r>
              <a:rPr lang="en-US" baseline="0" dirty="0">
                <a:solidFill>
                  <a:srgbClr val="7BA031"/>
                </a:solidFill>
                <a:latin typeface="+mn-lt"/>
              </a:rPr>
              <a:t>MPI threads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 err="1">
                <a:solidFill>
                  <a:srgbClr val="7BA031"/>
                </a:solidFill>
                <a:latin typeface="+mn-lt"/>
              </a:rPr>
              <a:t>Westmere</a:t>
            </a:r>
            <a:r>
              <a:rPr lang="en-US" baseline="0" dirty="0">
                <a:solidFill>
                  <a:srgbClr val="7BA031"/>
                </a:solidFill>
                <a:latin typeface="+mn-lt"/>
              </a:rPr>
              <a:t> 24 x #nodes</a:t>
            </a:r>
          </a:p>
          <a:p>
            <a:pPr marL="342900" indent="-342900">
              <a:buFont typeface="Arial"/>
              <a:buChar char="•"/>
            </a:pPr>
            <a:r>
              <a:rPr lang="en-US" baseline="0" dirty="0">
                <a:solidFill>
                  <a:srgbClr val="7BA031"/>
                </a:solidFill>
                <a:latin typeface="+mn-lt"/>
              </a:rPr>
              <a:t>Ivy Bridge 40 x #nodes</a:t>
            </a:r>
          </a:p>
        </p:txBody>
      </p:sp>
    </p:spTree>
    <p:extLst>
      <p:ext uri="{BB962C8B-B14F-4D97-AF65-F5344CB8AC3E}">
        <p14:creationId xmlns:p14="http://schemas.microsoft.com/office/powerpoint/2010/main" val="13154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2000" dirty="0"/>
              <a:t>SMT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Westmere</a:t>
            </a:r>
            <a:r>
              <a:rPr lang="en-US" dirty="0"/>
              <a:t> nodes can run 2 threads per core (SMT)</a:t>
            </a:r>
          </a:p>
          <a:p>
            <a:r>
              <a:rPr lang="en-US" dirty="0"/>
              <a:t>SMT = simultaneous multithreading</a:t>
            </a:r>
          </a:p>
          <a:p>
            <a:pPr lvl="1"/>
            <a:r>
              <a:rPr lang="en-US" dirty="0"/>
              <a:t>While thread 1 is not using some functional unit, that functional unit can be used by thread 2</a:t>
            </a:r>
          </a:p>
          <a:p>
            <a:pPr lvl="1"/>
            <a:r>
              <a:rPr lang="en-US" dirty="0"/>
              <a:t>Thread 2 “feeds on leftovers of thread 1”</a:t>
            </a:r>
          </a:p>
          <a:p>
            <a:pPr lvl="1"/>
            <a:r>
              <a:rPr lang="en-US" dirty="0"/>
              <a:t>Overlap memory traffic and instruction execution</a:t>
            </a:r>
          </a:p>
          <a:p>
            <a:pPr lvl="1"/>
            <a:r>
              <a:rPr lang="en-US" dirty="0"/>
              <a:t>Thread scheduling done by hardware</a:t>
            </a:r>
          </a:p>
          <a:p>
            <a:pPr lvl="1"/>
            <a:r>
              <a:rPr lang="en-US" dirty="0"/>
              <a:t>Speedup at most 2, usually less</a:t>
            </a:r>
          </a:p>
        </p:txBody>
      </p:sp>
    </p:spTree>
    <p:extLst>
      <p:ext uri="{BB962C8B-B14F-4D97-AF65-F5344CB8AC3E}">
        <p14:creationId xmlns:p14="http://schemas.microsoft.com/office/powerpoint/2010/main" val="5512285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2000" dirty="0"/>
              <a:t>SMT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Westmere</a:t>
            </a:r>
            <a:r>
              <a:rPr lang="en-US" dirty="0"/>
              <a:t> nodes can run 2 threads per core (SMT)</a:t>
            </a:r>
          </a:p>
          <a:p>
            <a:r>
              <a:rPr lang="en-US" dirty="0"/>
              <a:t>Use worker framework</a:t>
            </a:r>
          </a:p>
          <a:p>
            <a:pPr lvl="1"/>
            <a:r>
              <a:rPr lang="en-US" dirty="0"/>
              <a:t>12 threads (no SMT) 	68.5 </a:t>
            </a:r>
            <a:r>
              <a:rPr lang="en-US" dirty="0" err="1"/>
              <a:t>cpu</a:t>
            </a:r>
            <a:r>
              <a:rPr lang="en-US" dirty="0"/>
              <a:t> seconds/thread</a:t>
            </a:r>
          </a:p>
          <a:p>
            <a:pPr lvl="1"/>
            <a:r>
              <a:rPr lang="en-US" dirty="0"/>
              <a:t>24 threads (SMT)	96.8 </a:t>
            </a:r>
            <a:r>
              <a:rPr lang="en-US" dirty="0" err="1"/>
              <a:t>cpu</a:t>
            </a:r>
            <a:r>
              <a:rPr lang="en-US" dirty="0"/>
              <a:t> seconds/thread</a:t>
            </a:r>
          </a:p>
          <a:p>
            <a:pPr lvl="1"/>
            <a:r>
              <a:rPr lang="en-US" dirty="0"/>
              <a:t>Slowdown of 1.4 for 2x instances</a:t>
            </a:r>
          </a:p>
          <a:p>
            <a:pPr lvl="1"/>
            <a:r>
              <a:rPr lang="en-US" dirty="0"/>
              <a:t>Throughput x 1.42 </a:t>
            </a:r>
          </a:p>
          <a:p>
            <a:r>
              <a:rPr lang="en-US" dirty="0"/>
              <a:t>Time to solution for 1000 runs </a:t>
            </a:r>
          </a:p>
          <a:p>
            <a:pPr lvl="1"/>
            <a:r>
              <a:rPr lang="en-US" dirty="0"/>
              <a:t>Using 1000/24 = 42 nodes ~ 1.42 x </a:t>
            </a:r>
            <a:r>
              <a:rPr lang="en-US" dirty="0" err="1"/>
              <a:t>t_serial_execution</a:t>
            </a:r>
            <a:endParaRPr lang="en-US" dirty="0"/>
          </a:p>
          <a:p>
            <a:pPr lvl="1"/>
            <a:r>
              <a:rPr lang="en-US" dirty="0"/>
              <a:t>Using 1000/12 = 84 nodes ~ 1.00 x </a:t>
            </a:r>
            <a:r>
              <a:rPr lang="en-US" dirty="0" err="1"/>
              <a:t>t_serial_execution</a:t>
            </a:r>
            <a:r>
              <a:rPr lang="en-US" dirty="0"/>
              <a:t>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3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2000" dirty="0"/>
              <a:t>process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parallelization only necessary if the time to solution must be less than </a:t>
            </a:r>
            <a:r>
              <a:rPr lang="en-US" dirty="0" err="1"/>
              <a:t>t_serial_execution</a:t>
            </a:r>
            <a:endParaRPr lang="en-US" dirty="0"/>
          </a:p>
          <a:p>
            <a:r>
              <a:rPr lang="en-US" dirty="0"/>
              <a:t>This comes at a cost</a:t>
            </a:r>
          </a:p>
          <a:p>
            <a:pPr lvl="1"/>
            <a:r>
              <a:rPr lang="en-US" dirty="0"/>
              <a:t>More </a:t>
            </a:r>
            <a:r>
              <a:rPr lang="en-US" dirty="0" err="1"/>
              <a:t>cputime</a:t>
            </a:r>
            <a:r>
              <a:rPr lang="en-US" dirty="0"/>
              <a:t> because of communication</a:t>
            </a:r>
          </a:p>
          <a:p>
            <a:pPr lvl="1"/>
            <a:r>
              <a:rPr lang="en-US" dirty="0"/>
              <a:t>Development time </a:t>
            </a:r>
          </a:p>
        </p:txBody>
      </p:sp>
    </p:spTree>
    <p:extLst>
      <p:ext uri="{BB962C8B-B14F-4D97-AF65-F5344CB8AC3E}">
        <p14:creationId xmlns:p14="http://schemas.microsoft.com/office/powerpoint/2010/main" val="160909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280920" cy="4896544"/>
          </a:xfrm>
        </p:spPr>
        <p:txBody>
          <a:bodyPr anchor="t" anchorCtr="0"/>
          <a:lstStyle/>
          <a:p>
            <a:pPr>
              <a:tabLst>
                <a:tab pos="3409950" algn="ctr"/>
                <a:tab pos="4484688" algn="ctr"/>
                <a:tab pos="5383213" algn="ctr"/>
                <a:tab pos="6818313" algn="ctr"/>
              </a:tabLst>
            </a:pP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Clock frequency </a:t>
            </a:r>
            <a:b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</a:br>
            <a:r>
              <a:rPr lang="en-US" dirty="0"/>
              <a:t>not going up anymore </a:t>
            </a:r>
          </a:p>
          <a:p>
            <a:pPr marL="0" indent="0">
              <a:buNone/>
              <a:tabLst>
                <a:tab pos="3409950" algn="ctr"/>
                <a:tab pos="4484688" algn="ctr"/>
                <a:tab pos="5383213" algn="ctr"/>
                <a:tab pos="6818313" algn="ctr"/>
              </a:tabLst>
            </a:pPr>
            <a:endParaRPr lang="en-US" dirty="0"/>
          </a:p>
          <a:p>
            <a:pPr marL="3860800">
              <a:spcBef>
                <a:spcPts val="1200"/>
              </a:spcBef>
            </a:pPr>
            <a:endParaRPr lang="en-US" dirty="0">
              <a:solidFill>
                <a:srgbClr val="7BA031"/>
              </a:solidFill>
            </a:endParaRPr>
          </a:p>
          <a:p>
            <a:pPr marL="3587750" indent="0">
              <a:spcBef>
                <a:spcPts val="1200"/>
              </a:spcBef>
              <a:buNone/>
            </a:pPr>
            <a:endParaRPr lang="en-US" dirty="0">
              <a:solidFill>
                <a:srgbClr val="7BA031"/>
              </a:solidFill>
            </a:endParaRPr>
          </a:p>
          <a:p>
            <a:pPr marL="269875" indent="-269875">
              <a:spcBef>
                <a:spcPts val="1200"/>
              </a:spcBef>
            </a:pPr>
            <a:r>
              <a:rPr lang="en-US" dirty="0">
                <a:solidFill>
                  <a:srgbClr val="660066"/>
                </a:solidFill>
              </a:rPr>
              <a:t>Single core performance </a:t>
            </a:r>
            <a:r>
              <a:rPr lang="en-US" dirty="0"/>
              <a:t>increases slower than </a:t>
            </a:r>
            <a:r>
              <a:rPr lang="en-US" dirty="0" err="1"/>
              <a:t>moore’s</a:t>
            </a:r>
            <a:r>
              <a:rPr lang="en-US" dirty="0"/>
              <a:t> law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7BA031"/>
                </a:solidFill>
              </a:rPr>
              <a:t>Peak performance </a:t>
            </a:r>
            <a:r>
              <a:rPr lang="en-US" dirty="0"/>
              <a:t>still increases because PP = </a:t>
            </a:r>
            <a:r>
              <a:rPr lang="en-US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GHz</a:t>
            </a:r>
            <a:r>
              <a:rPr lang="en-US" dirty="0"/>
              <a:t> x </a:t>
            </a:r>
            <a:r>
              <a:rPr lang="en-US" i="1" dirty="0"/>
              <a:t>f</a:t>
            </a:r>
          </a:p>
          <a:p>
            <a:pPr>
              <a:spcBef>
                <a:spcPts val="1200"/>
              </a:spcBef>
            </a:pPr>
            <a:r>
              <a:rPr lang="en-US" i="1" dirty="0"/>
              <a:t>  f</a:t>
            </a:r>
            <a:r>
              <a:rPr lang="en-US" dirty="0"/>
              <a:t> 	= #cores x #</a:t>
            </a:r>
            <a:r>
              <a:rPr lang="en-US" dirty="0" err="1"/>
              <a:t>SMT_treads</a:t>
            </a:r>
            <a:r>
              <a:rPr lang="en-US" dirty="0"/>
              <a:t> x </a:t>
            </a:r>
            <a:r>
              <a:rPr lang="en-US" dirty="0" err="1"/>
              <a:t>vector_register_width</a:t>
            </a:r>
            <a:br>
              <a:rPr lang="en-US" dirty="0"/>
            </a:br>
            <a:r>
              <a:rPr lang="en-US" dirty="0"/>
              <a:t>	= 320 (ivy bridge)</a:t>
            </a:r>
            <a:br>
              <a:rPr lang="en-US" dirty="0"/>
            </a:br>
            <a:r>
              <a:rPr lang="en-US" dirty="0"/>
              <a:t>	= 3904 (</a:t>
            </a:r>
            <a:r>
              <a:rPr lang="en-US" dirty="0" err="1"/>
              <a:t>xeon</a:t>
            </a:r>
            <a:r>
              <a:rPr lang="en-US" dirty="0"/>
              <a:t> phi)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parallelize?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028776"/>
            <a:ext cx="3816424" cy="2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1124744"/>
            <a:ext cx="813690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3D62"/>
                </a:solidFill>
                <a:latin typeface="+mn-lt"/>
                <a:ea typeface="+mn-ea"/>
                <a:cs typeface="ＭＳ Ｐゴシック" charset="0"/>
              </a:defRPr>
            </a:lvl1pPr>
            <a:lvl2pPr marL="5365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900">
                <a:solidFill>
                  <a:srgbClr val="003D62"/>
                </a:solidFill>
                <a:latin typeface="+mn-lt"/>
                <a:ea typeface="+mn-ea"/>
              </a:defRPr>
            </a:lvl2pPr>
            <a:lvl3pPr marL="80962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500">
                <a:solidFill>
                  <a:srgbClr val="003D62"/>
                </a:solidFill>
                <a:latin typeface="+mn-lt"/>
                <a:ea typeface="+mn-ea"/>
              </a:defRPr>
            </a:lvl3pPr>
            <a:lvl4pPr marL="1073150" indent="-2635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4pPr>
            <a:lvl5pPr marL="134620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200">
                <a:solidFill>
                  <a:srgbClr val="003D6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3D62"/>
                </a:solidFill>
                <a:latin typeface="+mn-lt"/>
                <a:ea typeface="+mn-ea"/>
              </a:defRPr>
            </a:lvl9pPr>
          </a:lstStyle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Why parallelize?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When parallelize? 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Know your goal and minimize coding effort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Common approaches towards parallelization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What to parallelize?</a:t>
            </a:r>
          </a:p>
          <a:p>
            <a:pPr>
              <a:tabLst>
                <a:tab pos="4303713" algn="l"/>
                <a:tab pos="7889875" algn="r"/>
              </a:tabLst>
            </a:pPr>
            <a:r>
              <a:rPr lang="en-US" baseline="0" dirty="0"/>
              <a:t>Case study – Molecular Dynamics</a:t>
            </a:r>
          </a:p>
          <a:p>
            <a:pPr>
              <a:tabLst>
                <a:tab pos="4303713" algn="l"/>
                <a:tab pos="7889875" algn="r"/>
              </a:tabLst>
            </a:pPr>
            <a:endParaRPr lang="en-US" baseline="0" dirty="0"/>
          </a:p>
          <a:p>
            <a:pPr>
              <a:tabLst>
                <a:tab pos="4303713" algn="l"/>
                <a:tab pos="7889875" algn="r"/>
              </a:tabLst>
            </a:pPr>
            <a:r>
              <a:rPr lang="en-US" sz="2400" b="1" baseline="0" dirty="0">
                <a:solidFill>
                  <a:srgbClr val="B2230A"/>
                </a:solidFill>
              </a:rPr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35764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468239"/>
            <a:ext cx="8280920" cy="4553049"/>
          </a:xfrm>
        </p:spPr>
        <p:txBody>
          <a:bodyPr/>
          <a:lstStyle/>
          <a:p>
            <a:r>
              <a:rPr lang="en-US" dirty="0"/>
              <a:t>Reasons to parallelize</a:t>
            </a:r>
          </a:p>
          <a:p>
            <a:r>
              <a:rPr lang="en-US" dirty="0"/>
              <a:t>But, before you parallelize,</a:t>
            </a:r>
          </a:p>
          <a:p>
            <a:r>
              <a:rPr lang="en-US" dirty="0"/>
              <a:t>But, before you optimize,</a:t>
            </a:r>
          </a:p>
          <a:p>
            <a:r>
              <a:rPr lang="en-US" dirty="0"/>
              <a:t>Before you write code, </a:t>
            </a:r>
          </a:p>
          <a:p>
            <a:r>
              <a:rPr lang="en-US" b="1" dirty="0"/>
              <a:t>In any case,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r>
              <a:rPr lang="en-US" dirty="0" err="1"/>
              <a:t>engelbert.tijskens@uantwerpen.be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716016" y="1468239"/>
            <a:ext cx="4032448" cy="45365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Optimize! </a:t>
            </a:r>
          </a:p>
          <a:p>
            <a:r>
              <a:rPr lang="en-US" dirty="0"/>
              <a:t>Profile your code</a:t>
            </a:r>
          </a:p>
          <a:p>
            <a:r>
              <a:rPr lang="en-US" dirty="0"/>
              <a:t>Consider reusing OS code</a:t>
            </a:r>
          </a:p>
          <a:p>
            <a:r>
              <a:rPr lang="en-US" b="1" dirty="0"/>
              <a:t>Talk to us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1" y="3311848"/>
            <a:ext cx="5544616" cy="21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would have to reduce time to solution, which loop would you parallelize?</a:t>
            </a:r>
          </a:p>
          <a:p>
            <a:pPr lvl="1"/>
            <a:r>
              <a:rPr lang="en-US" dirty="0"/>
              <a:t>Energy loop</a:t>
            </a:r>
          </a:p>
          <a:p>
            <a:pPr lvl="1"/>
            <a:r>
              <a:rPr lang="en-US" dirty="0"/>
              <a:t>MC sampling loop</a:t>
            </a:r>
          </a:p>
          <a:p>
            <a:pPr lvl="1"/>
            <a:r>
              <a:rPr lang="en-US" dirty="0"/>
              <a:t>Local minimum loop Loop</a:t>
            </a:r>
          </a:p>
          <a:p>
            <a:r>
              <a:rPr lang="en-US" dirty="0"/>
              <a:t>Which approach would you use, ant why</a:t>
            </a:r>
          </a:p>
          <a:p>
            <a:pPr lvl="1"/>
            <a:r>
              <a:rPr lang="en-US" dirty="0" err="1"/>
              <a:t>OpenMP</a:t>
            </a:r>
            <a:endParaRPr lang="en-US" dirty="0"/>
          </a:p>
          <a:p>
            <a:pPr lvl="1"/>
            <a:r>
              <a:rPr lang="en-US" dirty="0"/>
              <a:t>MPI</a:t>
            </a:r>
          </a:p>
        </p:txBody>
      </p:sp>
      <p:pic>
        <p:nvPicPr>
          <p:cNvPr id="4" name="Picture 3" descr="cartoon-sweat-shirt.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73" y="4185860"/>
            <a:ext cx="3035808" cy="26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0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8280920" cy="5256584"/>
          </a:xfrm>
        </p:spPr>
        <p:txBody>
          <a:bodyPr anchor="ctr" anchorCtr="0"/>
          <a:lstStyle/>
          <a:p>
            <a:r>
              <a:rPr lang="en-US" dirty="0"/>
              <a:t>Single core performance increases @ 60 %/</a:t>
            </a:r>
            <a:r>
              <a:rPr lang="en-US" dirty="0" err="1"/>
              <a:t>yr</a:t>
            </a:r>
            <a:endParaRPr lang="en-US" dirty="0"/>
          </a:p>
          <a:p>
            <a:r>
              <a:rPr lang="en-US" dirty="0"/>
              <a:t>DRAM memory performance increases @ 7 %/</a:t>
            </a:r>
            <a:r>
              <a:rPr lang="en-US" dirty="0" err="1"/>
              <a:t>yr</a:t>
            </a:r>
            <a:r>
              <a:rPr lang="en-US" dirty="0"/>
              <a:t> only</a:t>
            </a:r>
          </a:p>
          <a:p>
            <a:r>
              <a:rPr lang="en-US" dirty="0"/>
              <a:t>Performance gap increases @ 50 %/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5 years ago most applications were compute bound</a:t>
            </a:r>
          </a:p>
          <a:p>
            <a:pPr lvl="1"/>
            <a:r>
              <a:rPr lang="en-US" dirty="0"/>
              <a:t>Speed  ~ peak performance</a:t>
            </a:r>
          </a:p>
          <a:p>
            <a:r>
              <a:rPr lang="en-US" dirty="0"/>
              <a:t>Today most applications are memory bound</a:t>
            </a:r>
          </a:p>
          <a:p>
            <a:pPr lvl="1"/>
            <a:r>
              <a:rPr lang="en-US" dirty="0"/>
              <a:t>Speed ~ peak bandwidth</a:t>
            </a:r>
          </a:p>
        </p:txBody>
      </p:sp>
    </p:spTree>
    <p:extLst>
      <p:ext uri="{BB962C8B-B14F-4D97-AF65-F5344CB8AC3E}">
        <p14:creationId xmlns:p14="http://schemas.microsoft.com/office/powerpoint/2010/main" val="38295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pt_licht">
  <a:themeElements>
    <a:clrScheme name="">
      <a:dk1>
        <a:srgbClr val="000000"/>
      </a:dk1>
      <a:lt1>
        <a:srgbClr val="FFFFFF"/>
      </a:lt1>
      <a:dk2>
        <a:srgbClr val="003D62"/>
      </a:dk2>
      <a:lt2>
        <a:srgbClr val="DDDDDD"/>
      </a:lt2>
      <a:accent1>
        <a:srgbClr val="B6C4D8"/>
      </a:accent1>
      <a:accent2>
        <a:srgbClr val="003D62"/>
      </a:accent2>
      <a:accent3>
        <a:srgbClr val="FFFFFF"/>
      </a:accent3>
      <a:accent4>
        <a:srgbClr val="000000"/>
      </a:accent4>
      <a:accent5>
        <a:srgbClr val="D7DEE9"/>
      </a:accent5>
      <a:accent6>
        <a:srgbClr val="003658"/>
      </a:accent6>
      <a:hlink>
        <a:srgbClr val="7E002F"/>
      </a:hlink>
      <a:folHlink>
        <a:srgbClr val="D9BDBD"/>
      </a:folHlink>
    </a:clrScheme>
    <a:fontScheme name="Office Them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B2230A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</a:defRPr>
        </a:defPPr>
      </a:lst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baseline="0" dirty="0" smtClean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D62"/>
        </a:dk1>
        <a:lt1>
          <a:srgbClr val="FFFFFF"/>
        </a:lt1>
        <a:dk2>
          <a:srgbClr val="003D62"/>
        </a:dk2>
        <a:lt2>
          <a:srgbClr val="DDDDDD"/>
        </a:lt2>
        <a:accent1>
          <a:srgbClr val="B6C4D8"/>
        </a:accent1>
        <a:accent2>
          <a:srgbClr val="003D62"/>
        </a:accent2>
        <a:accent3>
          <a:srgbClr val="FFFFFF"/>
        </a:accent3>
        <a:accent4>
          <a:srgbClr val="003353"/>
        </a:accent4>
        <a:accent5>
          <a:srgbClr val="D7DEE9"/>
        </a:accent5>
        <a:accent6>
          <a:srgbClr val="003658"/>
        </a:accent6>
        <a:hlink>
          <a:srgbClr val="7E002F"/>
        </a:hlink>
        <a:folHlink>
          <a:srgbClr val="D9BDB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ppt_licht.pot</Template>
  <TotalTime>39331</TotalTime>
  <Words>5503</Words>
  <Application>Microsoft Macintosh PowerPoint</Application>
  <PresentationFormat>On-screen Show (4:3)</PresentationFormat>
  <Paragraphs>1139</Paragraphs>
  <Slides>82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Arial Narrow</vt:lpstr>
      <vt:lpstr>Calibri</vt:lpstr>
      <vt:lpstr>Courier</vt:lpstr>
      <vt:lpstr>Courier New</vt:lpstr>
      <vt:lpstr>Lucida Console</vt:lpstr>
      <vt:lpstr>Menlo Regular</vt:lpstr>
      <vt:lpstr>Times New Roman</vt:lpstr>
      <vt:lpstr>Verdana</vt:lpstr>
      <vt:lpstr>ppt_licht</vt:lpstr>
      <vt:lpstr>HPC TNT - 1</vt:lpstr>
      <vt:lpstr>me</vt:lpstr>
      <vt:lpstr>Message 1</vt:lpstr>
      <vt:lpstr>Message 1</vt:lpstr>
      <vt:lpstr>Overview</vt:lpstr>
      <vt:lpstr>Why parallelize?</vt:lpstr>
      <vt:lpstr>Why parallelize?</vt:lpstr>
      <vt:lpstr>Why parallelize?</vt:lpstr>
      <vt:lpstr>Why parallelize?</vt:lpstr>
      <vt:lpstr>Why parallelize?</vt:lpstr>
      <vt:lpstr>Overview </vt:lpstr>
      <vt:lpstr>When parallelize?</vt:lpstr>
      <vt:lpstr>When parallelize? what to do first …</vt:lpstr>
      <vt:lpstr>Serial optimization what influences serial performance?</vt:lpstr>
      <vt:lpstr>The cost of memory Westmere node layout</vt:lpstr>
      <vt:lpstr>The cost of memory</vt:lpstr>
      <vt:lpstr>Serial optimization what influences serial performance?</vt:lpstr>
      <vt:lpstr>When to parallelize? and what to do first …</vt:lpstr>
      <vt:lpstr>Roofline model : P = min(PP,B×I)</vt:lpstr>
      <vt:lpstr>Roofline model</vt:lpstr>
      <vt:lpstr>Roofline model</vt:lpstr>
      <vt:lpstr>PowerPoint Presentation</vt:lpstr>
      <vt:lpstr>When to parallelize? and what to do first …</vt:lpstr>
      <vt:lpstr>The cost of memory</vt:lpstr>
      <vt:lpstr>When to parallelize? Or what to do first …</vt:lpstr>
      <vt:lpstr>When to parallelize? Or what to do first …</vt:lpstr>
      <vt:lpstr>Tiling</vt:lpstr>
      <vt:lpstr>When to parallelize? and what to do first …</vt:lpstr>
      <vt:lpstr>Criteria for efficient loops – summary </vt:lpstr>
      <vt:lpstr>The numbers tell the tale</vt:lpstr>
      <vt:lpstr>Overview </vt:lpstr>
      <vt:lpstr>Know your goal Minimize coding effort</vt:lpstr>
      <vt:lpstr>Overview </vt:lpstr>
      <vt:lpstr>How (not) to program …</vt:lpstr>
      <vt:lpstr>How (not) to program …</vt:lpstr>
      <vt:lpstr>Overview </vt:lpstr>
      <vt:lpstr>Common parallelization approaches</vt:lpstr>
      <vt:lpstr>Common parallelization approaches</vt:lpstr>
      <vt:lpstr>Overview </vt:lpstr>
      <vt:lpstr>What to parallelize?</vt:lpstr>
      <vt:lpstr>overview</vt:lpstr>
      <vt:lpstr>Test case</vt:lpstr>
      <vt:lpstr>Case study</vt:lpstr>
      <vt:lpstr>Case study</vt:lpstr>
      <vt:lpstr>Case study memory footprint</vt:lpstr>
      <vt:lpstr>Case study - optimization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– optimization   Energy loop</vt:lpstr>
      <vt:lpstr>Case study Energy loop</vt:lpstr>
      <vt:lpstr>Case study – optimization   Energy loop</vt:lpstr>
      <vt:lpstr>Case study – optimization   Energy loop</vt:lpstr>
      <vt:lpstr>Case study Energy loop</vt:lpstr>
      <vt:lpstr>Case study – optimization   Energy loop</vt:lpstr>
      <vt:lpstr>Are we satisfied …</vt:lpstr>
      <vt:lpstr>Case study – optimization   Energy loop</vt:lpstr>
      <vt:lpstr>Store rij</vt:lpstr>
      <vt:lpstr>Store Eij and row sums</vt:lpstr>
      <vt:lpstr>Move 1 atom</vt:lpstr>
      <vt:lpstr>New algorithm</vt:lpstr>
      <vt:lpstr>What did we gain?</vt:lpstr>
      <vt:lpstr>Profiling with PerfExpert</vt:lpstr>
      <vt:lpstr>Profiling with PerfExpert</vt:lpstr>
      <vt:lpstr>Case study - Parallelization</vt:lpstr>
      <vt:lpstr>Case study</vt:lpstr>
      <vt:lpstr>Case study // energy loop</vt:lpstr>
      <vt:lpstr>Case study // MC loop</vt:lpstr>
      <vt:lpstr>Case study // global minimum loop</vt:lpstr>
      <vt:lpstr>Case study</vt:lpstr>
      <vt:lpstr>Case study // global minimum loop</vt:lpstr>
      <vt:lpstr>Case study process parallelism</vt:lpstr>
      <vt:lpstr>Case study</vt:lpstr>
      <vt:lpstr>Case study SMT</vt:lpstr>
      <vt:lpstr>Case study SMT</vt:lpstr>
      <vt:lpstr>Case study process parallelism</vt:lpstr>
      <vt:lpstr>Overview</vt:lpstr>
      <vt:lpstr>Final remarks</vt:lpstr>
      <vt:lpstr>Test </vt:lpstr>
    </vt:vector>
  </TitlesOfParts>
  <Company>Kandesign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none</dc:subject>
  <dc:creator>Muriel Hillegeer</dc:creator>
  <cp:lastModifiedBy>Engelbert Tijskens</cp:lastModifiedBy>
  <cp:revision>521</cp:revision>
  <cp:lastPrinted>2002-08-19T07:41:52Z</cp:lastPrinted>
  <dcterms:created xsi:type="dcterms:W3CDTF">2005-11-16T11:16:27Z</dcterms:created>
  <dcterms:modified xsi:type="dcterms:W3CDTF">2023-02-11T15:57:30Z</dcterms:modified>
</cp:coreProperties>
</file>